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3" r:id="rId4"/>
    <p:sldId id="275" r:id="rId5"/>
    <p:sldId id="274" r:id="rId6"/>
    <p:sldId id="261" r:id="rId7"/>
    <p:sldId id="295" r:id="rId8"/>
    <p:sldId id="296" r:id="rId9"/>
    <p:sldId id="266" r:id="rId10"/>
    <p:sldId id="288" r:id="rId11"/>
    <p:sldId id="297" r:id="rId12"/>
    <p:sldId id="299" r:id="rId13"/>
    <p:sldId id="267" r:id="rId14"/>
    <p:sldId id="268" r:id="rId15"/>
    <p:sldId id="287" r:id="rId16"/>
    <p:sldId id="298" r:id="rId17"/>
    <p:sldId id="279" r:id="rId18"/>
    <p:sldId id="269" r:id="rId19"/>
    <p:sldId id="270" r:id="rId20"/>
    <p:sldId id="271" r:id="rId21"/>
    <p:sldId id="272" r:id="rId22"/>
    <p:sldId id="300" r:id="rId23"/>
    <p:sldId id="276" r:id="rId24"/>
    <p:sldId id="293" r:id="rId25"/>
    <p:sldId id="280" r:id="rId26"/>
    <p:sldId id="262" r:id="rId27"/>
    <p:sldId id="263" r:id="rId28"/>
    <p:sldId id="289" r:id="rId29"/>
    <p:sldId id="290" r:id="rId30"/>
    <p:sldId id="265" r:id="rId31"/>
    <p:sldId id="291" r:id="rId32"/>
    <p:sldId id="292" r:id="rId33"/>
    <p:sldId id="264" r:id="rId34"/>
    <p:sldId id="294" r:id="rId35"/>
    <p:sldId id="283" r:id="rId36"/>
    <p:sldId id="284" r:id="rId37"/>
    <p:sldId id="28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5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7"/>
    <p:restoredTop sz="94673"/>
  </p:normalViewPr>
  <p:slideViewPr>
    <p:cSldViewPr snapToGrid="0">
      <p:cViewPr varScale="1">
        <p:scale>
          <a:sx n="150" d="100"/>
          <a:sy n="150" d="100"/>
        </p:scale>
        <p:origin x="17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EDDA5D6-443A-194F-AC61-92AC9818FD52}" type="datetimeFigureOut">
              <a:rPr lang="de-DE" smtClean="0"/>
              <a:pPr/>
              <a:t>27.01.25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053E1BA2-696D-9D46-BD75-7FB2C09241B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98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498BA-B57E-5E1C-5717-6CC43A347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D3D90B6-3104-7D6B-6ABE-28C0471F7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B2144E7-BC52-EE95-0274-17BCEC47E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B1570A-05BF-9B72-5FF0-EFAE3BA80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482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5C5E8-8D31-407D-3DBE-46379A2FD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49369F0-7F9F-7B24-17BD-0924E8F6B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00BB977-23F6-9777-AAA6-CA94F4A3D5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CAE902-8ED7-29BE-9F9B-5EA5289C0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514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01BA-3293-5462-50D5-22F6CE4C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E923C5-2781-EE03-A556-FA2661F360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17539C-EB56-74BB-A57F-3F9327DBB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AEC665-F21F-BDA1-1E00-80F3935C3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317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8629-80B8-885C-7681-2CEB2A4E1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C7C967-FCD2-9E6E-7CD7-52F5782E4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369C96-2B5E-FE16-53FB-8E8F51B8D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ED3071-8A5D-7F24-C35D-84072C76C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914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F13B5-B695-6091-AA5D-42C083C93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08E2BDD-1DF1-B15E-6144-3EDDBFF4B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24B6A9-9551-9A65-CC5A-06BB22AB5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19BEC8-629F-5973-9900-D1789F8B6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153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58962-FD10-CF27-7312-D15B3F958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774BEE-32C8-36AF-1433-EFB1AFD3A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4230881-2ED7-8C57-E13B-10F571818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3CBF8D-D1D2-481D-73CD-93DEE7626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345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DD767-7109-5B7B-0FAF-8A7879087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8A87C5E-A804-4BA7-A6CD-5AA9E35E6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429B926-FB7D-D552-57BD-AD72FCA27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6B0499-916D-232F-F621-6AB46B1AB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183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CD084-6005-E391-E0D0-449323002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25CD1AD-0B77-7F6E-520F-EB20D3D23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4EEB5F-9B51-376B-57D9-C559A2EED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8FE8E31-360E-5B7B-4A95-F9739B5FC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879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397C7-5112-445E-2A26-EB7F16CD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57DAC50-C796-B087-4694-516ED9BBC1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8E91DE4-4BCB-79BE-EEB8-38B6894D4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E22815-61A7-AB5D-470C-D69EBFD10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06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8FFDA-C0A4-45B3-C238-D31DA5DEC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A09FE8-39A0-6FA2-5EB1-C9C0B8FA0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179FFEF-92C8-B46F-C752-73DEAA0C7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93855F-77CC-22BE-6CB9-F5F279441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0908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D3034-2A67-D2E9-7E1B-FE074C616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21A968C-772F-4429-20BA-343DCCF99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7326F36-46A7-1630-66FC-6B68686F4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5D3014-7FEC-46E6-ED7A-0C2C5B418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875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2AFB-83C7-6522-3C30-78300F1C5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C0BE839-977D-E8CE-00EF-BDCA9713BB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CCB8398-B101-8B75-A519-34628BA3D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8324B0-0072-4998-9EA1-8F0938C79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7523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85B06-39F9-24FD-8955-ACF1FF026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26C399-84BC-D7E3-BB3A-27ADA5F5D7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C95BF46-CC55-946D-682E-87A60A086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7F4051-36EC-F526-48D9-C969A84BA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472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C5525-599C-9E01-0CCF-1E1A8EE3F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0D84A7C-4D0F-7CD5-D5E3-FC5D59ADA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407D90A-7604-10E8-D7C5-FF2447167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041FF3-7BAC-E5CC-5B6C-CB62FA81C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71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2B5DC-37FC-5970-689B-F4891285C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D8EBB8-68DD-C30D-0899-752AA2B27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D48252-123E-F7B2-2885-15ACB1CCE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AD4CFB-6C99-B45B-C17E-41A72590B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096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7037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A6BB5-4705-4309-AB60-D80531598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D8D55F2-C199-B1EE-9086-BE08DE1ED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01D0BCE-3A96-2AFC-DB6B-8C20FD977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ABC739-7F14-CFD7-CDD0-FAAC29838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3427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72287-4308-B02A-DDA1-2CF6C850A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CBAFFAF-9E9B-58C6-87FF-2F7AE7F3C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C2C976A-73FD-B14D-D04C-98AC53EF6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81AD47-AB67-2FB3-839C-62DA9BAD2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794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FA125-52E2-F6B4-0297-BF0D22DF1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B55A04C-5F5D-6F68-18EA-C83A5E0F3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1BF426-A1F2-5A33-6E08-B4EAE5721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A94771-E9C3-8F9F-B33A-B45D22C77F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416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AAD6-2279-1226-2249-38A7434D2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6028EE-2CB4-E6DE-E452-A2A0D0455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1FB6049-B36C-F7F0-0F35-67EC9C006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B896A0-1943-0DF8-E7FA-E543953EA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43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2822-4FF8-DF4E-67DA-2966460D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C37F44-0910-1267-2842-6695BA9E8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2C6BBFD-07C9-6238-5CC3-7124AA413A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674861-EB97-FEFE-0719-D3337C97D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055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B88FA-ECA9-91E7-F765-5F2C6167D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209388-605B-7DBF-3217-0867D583B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6255AC3-833B-13B8-F542-AA80F2EA5B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F50CD4-3C22-A005-63A2-547EA89B0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246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9BEA9-357A-A036-E741-FCC90741E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D3FC81-6281-F1CF-B583-C0EA712F1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D3D35F-6F55-28BC-6357-0A4280B04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9E268B-A264-6124-B891-DB3B4F622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4548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38C63-D8DF-DC68-9717-79D23DED0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F685D26-2DF8-CA6F-178F-6579A777C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1FAECCE-96B6-8576-8970-63B11C712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0B3CBE-301E-E334-88CD-BA821BB2B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0811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71561-F05A-CACC-7330-DA32EF039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5EA0256-CD6C-715D-75CA-E481F92949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8984D2-E2B4-FA99-0511-264782705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C11B04-F02E-A9C8-3DC2-4C822F2B4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5663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1C74D-29FE-000C-25CB-FB89E6F5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2634DEA-62B1-4EB0-C959-D81F92F8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6389B72-A0F3-5197-AB58-65AD49EAE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35F393-5BCA-A6E3-4CC4-7383A7ACE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4998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B5A93-7578-9339-7CD6-C5535D4A3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757E14-CA62-8451-C5EB-91C68D03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9121F95-7AEC-3D40-7108-3C85F648F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1F54EC-4172-BD82-71D8-86076985F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572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94CE-4B2F-CF99-AAC4-54B57237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F550A00-2D50-8E0A-8520-FDD9849B5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52F4FC-69DE-D82C-5A31-EFD521447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97DA44-61E6-B748-AA27-14CA9E224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588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1EFFE-CCD9-B733-2632-A16963FFB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B177C14-9E9E-F2D0-4FCD-BBCF9F7DE5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BBFBCE-14B6-252F-E42D-7E14CD153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6856E3-D480-8650-3F63-60F46A086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41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92AFC-0907-CC4F-991B-94CB8E1C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5A493F1-31B7-54B9-FC84-0E6B8F31A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2AB7B1F-9D7B-0DDF-76B7-3960B0EF3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EE523A-8139-49BA-CC40-CEEF98D5A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247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425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297E-8B3A-F12A-5DBE-14D527833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58A5525-6207-6F8A-C556-EB9E64B3D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B7489E9-F381-4CCD-0E28-F43955ACF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A2DAC0-7DAB-821D-1111-4F16D4022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74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2C99B-38ED-DE5B-83D3-4F0FF924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9F6028-F5B3-5BB0-19CC-F05B6A2AF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1CC9F2F-79E2-F3A7-DF67-5A131EB60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EB73F3-7C5A-72EF-A09C-44AAA4D23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690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EDF76-0CBA-A489-611E-E8382BAA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1E49CA0-C8FA-8D89-955D-08BB207FE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9D58935-890B-7EB5-95B6-85208E6F1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FA8AC5-29B4-80D4-5DD8-08C77A3FC1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88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30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10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35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91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1413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65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33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56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57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24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5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shade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5B6FB20-2ED9-854D-BCFB-D8D3169BD183}" type="datetimeFigureOut">
              <a:rPr lang="de-DE" smtClean="0"/>
              <a:pPr/>
              <a:t>27.01.25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shade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shade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890FB2B5-0B3C-204A-8A05-D2983B1374A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6613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34.jpe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37.png"/><Relationship Id="rId5" Type="http://schemas.openxmlformats.org/officeDocument/2006/relationships/image" Target="../media/image32.jpeg"/><Relationship Id="rId10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44.png"/><Relationship Id="rId4" Type="http://schemas.openxmlformats.org/officeDocument/2006/relationships/image" Target="../media/image13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7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png"/><Relationship Id="rId4" Type="http://schemas.openxmlformats.org/officeDocument/2006/relationships/image" Target="../media/image32.jpeg"/><Relationship Id="rId9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1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3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5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5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mailto:mkruisenga@lachdiamond.com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jjohnson@lachdiamond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gnew@lachdiamond.com" TargetMode="External"/><Relationship Id="rId5" Type="http://schemas.openxmlformats.org/officeDocument/2006/relationships/hyperlink" Target="mailto:rprafke@lachdiamond.com" TargetMode="External"/><Relationship Id="rId10" Type="http://schemas.openxmlformats.org/officeDocument/2006/relationships/image" Target="../media/image5.png"/><Relationship Id="rId4" Type="http://schemas.openxmlformats.org/officeDocument/2006/relationships/hyperlink" Target="mailto:aclisso@lachdiamond.com" TargetMode="External"/><Relationship Id="rId9" Type="http://schemas.openxmlformats.org/officeDocument/2006/relationships/hyperlink" Target="mailto:alach@lachdiamond.co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chdiamond.com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7C728AB-B050-1592-772D-F063749D1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089" y="3736620"/>
            <a:ext cx="7785443" cy="15635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/>
            <a:r>
              <a:rPr lang="de-DE" sz="1600" dirty="0">
                <a:latin typeface="Halyard Display" pitchFamily="2" charset="77"/>
              </a:rPr>
              <a:t>PCD &amp; CBN </a:t>
            </a:r>
            <a:r>
              <a:rPr lang="de-DE" sz="1600" dirty="0" err="1">
                <a:latin typeface="Halyard Display" pitchFamily="2" charset="77"/>
              </a:rPr>
              <a:t>Tooling</a:t>
            </a:r>
            <a:r>
              <a:rPr lang="de-DE" sz="1600" dirty="0">
                <a:latin typeface="Halyard Display" pitchFamily="2" charset="77"/>
              </a:rPr>
              <a:t> and Service in Grand Rapids, MI </a:t>
            </a:r>
            <a:r>
              <a:rPr lang="de-DE" sz="1600" dirty="0" err="1">
                <a:latin typeface="Halyard Display" pitchFamily="2" charset="77"/>
              </a:rPr>
              <a:t>since</a:t>
            </a:r>
            <a:r>
              <a:rPr lang="de-DE" sz="1600" dirty="0">
                <a:latin typeface="Halyard Display" pitchFamily="2" charset="77"/>
              </a:rPr>
              <a:t> 1982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D4A18F-4325-2190-75C8-858E9187D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7872F04-A774-7633-3096-5596C17DA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235" y="2001456"/>
            <a:ext cx="6043529" cy="165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12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E365-2604-9AA4-58F7-DFB875511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Untertitel 2">
            <a:extLst>
              <a:ext uri="{FF2B5EF4-FFF2-40B4-BE49-F238E27FC236}">
                <a16:creationId xmlns:a16="http://schemas.microsoft.com/office/drawing/2014/main" id="{D57AFB54-B318-C48E-8118-04620426247E}"/>
              </a:ext>
            </a:extLst>
          </p:cNvPr>
          <p:cNvSpPr txBox="1">
            <a:spLocks/>
          </p:cNvSpPr>
          <p:nvPr/>
        </p:nvSpPr>
        <p:spPr>
          <a:xfrm>
            <a:off x="2797485" y="1386627"/>
            <a:ext cx="8480576" cy="38732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&lt; .002 – Finishing Grade:  &lt;2 micron in size.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A standard finishing application diamond in most all materials. Even small grain versions are available.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.010 – General Purpose Grade:  &lt;10 micron in size.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A standard use application diamond in most all materials.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&gt; .025 – Rough service / abrasive applications:  This is a 25 micron size.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A standard product in high silicon aluminum and also rough turning and milling applications.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Bi–Modal/ Multi-Modal - a special product that is a mix of different diamond size grains.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This allows the best compromise of finish for production and wear resistance in manufacturing.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It is not used in all applications, only special applications.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7C2F17-1C61-AFD2-14E3-D90447D86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8413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grade </a:t>
            </a:r>
            <a:r>
              <a:rPr lang="de-DE" sz="3600" dirty="0" err="1">
                <a:latin typeface="Halyard Display" pitchFamily="2" charset="77"/>
              </a:rPr>
              <a:t>examples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041811-CBB7-8E18-CE1E-A64EF96734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8554400" y="-489612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39F262F-E5DC-CDC2-ED8E-C8435D9B40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Box, Design enthält.&#10;&#10;Automatisch generierte Beschreibung">
            <a:extLst>
              <a:ext uri="{FF2B5EF4-FFF2-40B4-BE49-F238E27FC236}">
                <a16:creationId xmlns:a16="http://schemas.microsoft.com/office/drawing/2014/main" id="{57F93BCC-38E3-8A6D-5461-5E7792607E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67" y="-261536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51BCF131-CAAD-5A42-51BB-622DEFDEF8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95" y="208586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067B4DC1-A16C-237A-71D5-CDF62D9194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2E84B32-586D-D1D8-A8A3-C1AAD61BC59C}"/>
              </a:ext>
            </a:extLst>
          </p:cNvPr>
          <p:cNvSpPr/>
          <p:nvPr/>
        </p:nvSpPr>
        <p:spPr>
          <a:xfrm>
            <a:off x="-419952" y="5630541"/>
            <a:ext cx="13373952" cy="520303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AAE5B8AF-BC63-BF92-969B-BD57652395C4}"/>
              </a:ext>
            </a:extLst>
          </p:cNvPr>
          <p:cNvSpPr txBox="1">
            <a:spLocks/>
          </p:cNvSpPr>
          <p:nvPr/>
        </p:nvSpPr>
        <p:spPr>
          <a:xfrm>
            <a:off x="2820250" y="5647476"/>
            <a:ext cx="6893547" cy="793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1800" dirty="0">
                <a:latin typeface="Halyard Display" pitchFamily="2" charset="77"/>
              </a:rPr>
              <a:t>We are happy to recommend the ideal PCD grade for your application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980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86062-DD9E-4BFF-C2D5-B0837D1C3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61FDAC5-6169-195C-0938-6192017F7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What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CBN?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0876C175-CAF5-15E2-8A17-C5E6B7F87C6A}"/>
              </a:ext>
            </a:extLst>
          </p:cNvPr>
          <p:cNvSpPr txBox="1">
            <a:spLocks/>
          </p:cNvSpPr>
          <p:nvPr/>
        </p:nvSpPr>
        <p:spPr>
          <a:xfrm>
            <a:off x="4041533" y="1629559"/>
            <a:ext cx="7001864" cy="36959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CBN stands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latin typeface="Arial" panose="020B0604020202020204" pitchFamily="34" charset="0"/>
              </a:rPr>
              <a:t>C</a:t>
            </a:r>
            <a:r>
              <a:rPr lang="de-DE" sz="1800" dirty="0" err="1">
                <a:latin typeface="Arial" panose="020B0604020202020204" pitchFamily="34" charset="0"/>
              </a:rPr>
              <a:t>ubic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latin typeface="Arial" panose="020B0604020202020204" pitchFamily="34" charset="0"/>
              </a:rPr>
              <a:t>B</a:t>
            </a:r>
            <a:r>
              <a:rPr lang="de-DE" sz="1800" dirty="0" err="1">
                <a:latin typeface="Arial" panose="020B0604020202020204" pitchFamily="34" charset="0"/>
              </a:rPr>
              <a:t>oron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>
                <a:latin typeface="Arial" panose="020B0604020202020204" pitchFamily="34" charset="0"/>
              </a:rPr>
              <a:t>N</a:t>
            </a:r>
            <a:r>
              <a:rPr lang="de-DE" sz="1800" dirty="0">
                <a:latin typeface="Arial" panose="020B0604020202020204" pitchFamily="34" charset="0"/>
              </a:rPr>
              <a:t>itride</a:t>
            </a: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synthetic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crystalline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substance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consisting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of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boron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nitrogen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structurally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similar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to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diamond</a:t>
            </a:r>
            <a:br>
              <a:rPr lang="de-DE" sz="1400" dirty="0">
                <a:latin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CBN </a:t>
            </a:r>
            <a:r>
              <a:rPr lang="de-DE" sz="1800" dirty="0" err="1">
                <a:latin typeface="Arial" panose="020B0604020202020204" pitchFamily="34" charset="0"/>
              </a:rPr>
              <a:t>is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suited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cutting</a:t>
            </a:r>
            <a:r>
              <a:rPr lang="de-DE" sz="1800" dirty="0">
                <a:latin typeface="Arial" panose="020B0604020202020204" pitchFamily="34" charset="0"/>
              </a:rPr>
              <a:t>, </a:t>
            </a:r>
            <a:r>
              <a:rPr lang="de-DE" sz="1800" dirty="0" err="1">
                <a:latin typeface="Arial" panose="020B0604020202020204" pitchFamily="34" charset="0"/>
              </a:rPr>
              <a:t>milling</a:t>
            </a:r>
            <a:r>
              <a:rPr lang="de-DE" sz="1800" dirty="0">
                <a:latin typeface="Arial" panose="020B0604020202020204" pitchFamily="34" charset="0"/>
              </a:rPr>
              <a:t> and </a:t>
            </a:r>
            <a:r>
              <a:rPr lang="de-DE" sz="1800" dirty="0" err="1">
                <a:latin typeface="Arial" panose="020B0604020202020204" pitchFamily="34" charset="0"/>
              </a:rPr>
              <a:t>turning</a:t>
            </a:r>
            <a:endParaRPr lang="de-DE" sz="18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hardened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tempered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steel</a:t>
            </a:r>
            <a:endParaRPr lang="de-DE" sz="14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>
                <a:latin typeface="Arial" panose="020B0604020202020204" pitchFamily="34" charset="0"/>
              </a:rPr>
              <a:t>cast iron</a:t>
            </a: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cemented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carbides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other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difficult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to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machine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materials</a:t>
            </a:r>
            <a:endParaRPr lang="de-DE" sz="1400" dirty="0">
              <a:latin typeface="Arial" panose="020B0604020202020204" pitchFamily="34" charset="0"/>
            </a:endParaRPr>
          </a:p>
        </p:txBody>
      </p:sp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C5D2CA0-24CD-4972-465E-628AE95563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9" name="Grafik 8" descr="Ein Bild, das Wärme, Metallarbeit, Feuer, Gebäude enthält.&#10;&#10;Automatisch generierte Beschreibung">
            <a:extLst>
              <a:ext uri="{FF2B5EF4-FFF2-40B4-BE49-F238E27FC236}">
                <a16:creationId xmlns:a16="http://schemas.microsoft.com/office/drawing/2014/main" id="{3B67BA4C-0F6D-0782-AEFB-1C14037EB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733" y="671856"/>
            <a:ext cx="4012354" cy="200617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33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2BC4-BD45-1FE4-3E53-D2EB50BAF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5510E816-F448-6B2D-8F92-AB6C1993AC9C}"/>
              </a:ext>
            </a:extLst>
          </p:cNvPr>
          <p:cNvSpPr/>
          <p:nvPr/>
        </p:nvSpPr>
        <p:spPr>
          <a:xfrm>
            <a:off x="-436971" y="-182034"/>
            <a:ext cx="12869334" cy="7222067"/>
          </a:xfrm>
          <a:prstGeom prst="rect">
            <a:avLst/>
          </a:prstGeom>
          <a:solidFill>
            <a:srgbClr val="002554">
              <a:alpha val="93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C363219E-7CDE-0750-7FAF-FE96D8AC7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485" y="3564467"/>
            <a:ext cx="8137465" cy="19803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800" dirty="0" err="1">
                <a:latin typeface="Halyard Display" pitchFamily="2" charset="77"/>
              </a:rPr>
              <a:t>for</a:t>
            </a:r>
            <a:r>
              <a:rPr lang="de-DE" sz="2800" dirty="0">
                <a:latin typeface="Halyard Display" pitchFamily="2" charset="77"/>
              </a:rPr>
              <a:t> </a:t>
            </a:r>
            <a:r>
              <a:rPr lang="de-DE" sz="2800" dirty="0" err="1">
                <a:latin typeface="Halyard Display" pitchFamily="2" charset="77"/>
              </a:rPr>
              <a:t>which</a:t>
            </a:r>
            <a:r>
              <a:rPr lang="de-DE" sz="2800" dirty="0">
                <a:latin typeface="Halyard Display" pitchFamily="2" charset="77"/>
              </a:rPr>
              <a:t> </a:t>
            </a:r>
            <a:r>
              <a:rPr lang="de-DE" sz="2800" dirty="0" err="1">
                <a:latin typeface="Halyard Display" pitchFamily="2" charset="77"/>
              </a:rPr>
              <a:t>materials</a:t>
            </a:r>
            <a:r>
              <a:rPr lang="de-DE" sz="2800" dirty="0">
                <a:latin typeface="Halyard Display" pitchFamily="2" charset="77"/>
              </a:rPr>
              <a:t>?</a:t>
            </a:r>
            <a:br>
              <a:rPr lang="de-DE" sz="2800" dirty="0">
                <a:latin typeface="Halyard Display" pitchFamily="2" charset="77"/>
              </a:rPr>
            </a:br>
            <a:endParaRPr lang="de-DE" sz="2800" dirty="0">
              <a:latin typeface="Halyard Display" pitchFamily="2" charset="77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67CD610-7957-67B9-254C-91CA1B7A7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1539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D6F76-C845-0D97-BD2E-7207B8C8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78961495-4774-303B-EA42-B26BD8F2E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10846">
            <a:off x="1496655" y="5145308"/>
            <a:ext cx="2800718" cy="28007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FB8AFD06-F769-BD99-B3B8-CFAD3626C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</a:t>
            </a: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A7CB0107-2FDA-9882-5DE7-8C5E05EA5E36}"/>
              </a:ext>
            </a:extLst>
          </p:cNvPr>
          <p:cNvSpPr txBox="1">
            <a:spLocks/>
          </p:cNvSpPr>
          <p:nvPr/>
        </p:nvSpPr>
        <p:spPr>
          <a:xfrm>
            <a:off x="5245326" y="1202069"/>
            <a:ext cx="2037170" cy="270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Aluminum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Brass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Bronze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Copper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Magnesium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2322DF-3478-A8FF-7647-4BA721BBE0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8554400" y="-489612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35A8BC5-C9D5-7F86-4928-FC41CD9BF1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A85CDD31-A523-D396-4607-38B9D9DD7451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Non-ferrous metals</a:t>
            </a:r>
            <a:endParaRPr lang="de-DE" altLang="en-US" sz="3600" dirty="0">
              <a:latin typeface="Halyard Display" pitchFamily="2" charset="77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FABA33D-52CB-AFA9-CADD-0DA6BA63D450}"/>
              </a:ext>
            </a:extLst>
          </p:cNvPr>
          <p:cNvSpPr txBox="1"/>
          <p:nvPr/>
        </p:nvSpPr>
        <p:spPr>
          <a:xfrm>
            <a:off x="2897014" y="4741511"/>
            <a:ext cx="77298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The significance of Silicon (Si) content in aluminum: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The higher the silicon content in aluminum, the more abrasive it is and, therefore, reduces tool life.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989165D-9009-6C78-3288-422B2329E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84" y="2967296"/>
            <a:ext cx="2406843" cy="361164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Box, Design enthält.&#10;&#10;Automatisch generierte Beschreibung">
            <a:extLst>
              <a:ext uri="{FF2B5EF4-FFF2-40B4-BE49-F238E27FC236}">
                <a16:creationId xmlns:a16="http://schemas.microsoft.com/office/drawing/2014/main" id="{9487C330-3E58-0F3A-67D1-48E5C797F0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67" y="-261536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8CCC5624-0052-8C2D-953B-DF7B815BEC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95" y="208586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DCBDFFD-2B5F-08B1-D807-9729802DD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276CFA1-6C25-9821-21CA-9C9AEE123A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5987" y="1703586"/>
            <a:ext cx="5153884" cy="2887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5236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60253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33E6A-B6FF-75E0-F797-A705D7AF7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Untertitel 2">
            <a:extLst>
              <a:ext uri="{FF2B5EF4-FFF2-40B4-BE49-F238E27FC236}">
                <a16:creationId xmlns:a16="http://schemas.microsoft.com/office/drawing/2014/main" id="{655CC530-791B-0D4F-ACE1-2656928EB4E0}"/>
              </a:ext>
            </a:extLst>
          </p:cNvPr>
          <p:cNvSpPr txBox="1">
            <a:spLocks/>
          </p:cNvSpPr>
          <p:nvPr/>
        </p:nvSpPr>
        <p:spPr>
          <a:xfrm>
            <a:off x="5237385" y="1202069"/>
            <a:ext cx="348709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Carbon fiber (CFRP)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Reinforced Fiberglass (GRFP), also with injected resin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Graphite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Green Ceramic &amp; Green Carbide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Fiberglass (ex: G10)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Kevlar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B9BEB4-56B4-F0FD-22DB-23E66463E937}"/>
              </a:ext>
            </a:extLst>
          </p:cNvPr>
          <p:cNvSpPr txBox="1"/>
          <p:nvPr/>
        </p:nvSpPr>
        <p:spPr>
          <a:xfrm>
            <a:off x="4348034" y="4857276"/>
            <a:ext cx="57331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PCD tipped drills – at the center point – are suited to drill in solid composite, because there is less cutting pressure at the zero point than in non-ferrous metals.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732E026-F209-2989-96B9-2677C350A3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8055" y="0"/>
            <a:ext cx="5163671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&#10;">
            <a:extLst>
              <a:ext uri="{FF2B5EF4-FFF2-40B4-BE49-F238E27FC236}">
                <a16:creationId xmlns:a16="http://schemas.microsoft.com/office/drawing/2014/main" id="{FC2A4A2E-5DC9-E32D-9010-675A3924EC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200" y="0"/>
            <a:ext cx="4429982" cy="27690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260DC15-4251-46D6-2353-062D4C84F4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166" y="1320285"/>
            <a:ext cx="4126219" cy="2580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Untertitel 2">
            <a:extLst>
              <a:ext uri="{FF2B5EF4-FFF2-40B4-BE49-F238E27FC236}">
                <a16:creationId xmlns:a16="http://schemas.microsoft.com/office/drawing/2014/main" id="{704F3865-FAC1-861A-23D2-07BD3CA0B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AEC35943-FFC3-D4A4-7A87-1147D60FB599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Composites</a:t>
            </a:r>
            <a:endParaRPr lang="de-DE" altLang="en-US" sz="36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52EDB5E-6610-646C-EE0A-A27420AAC1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3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60253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DF5CF-B956-6E8E-C3D3-7E0B927C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1A0F56B-A355-AE88-2669-11BDC3A2D6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400" y="3168263"/>
            <a:ext cx="6578600" cy="36897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621F173-E3D3-E598-D5F9-9747E3BD81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609" y="-260028"/>
            <a:ext cx="5921734" cy="33177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CFB3820B-5889-6B04-24EE-AED78A85835E}"/>
              </a:ext>
            </a:extLst>
          </p:cNvPr>
          <p:cNvSpPr txBox="1">
            <a:spLocks/>
          </p:cNvSpPr>
          <p:nvPr/>
        </p:nvSpPr>
        <p:spPr>
          <a:xfrm>
            <a:off x="4507027" y="1202069"/>
            <a:ext cx="465508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Particle board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High pressure laminate (HPL)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Medium-density fiberboard (MDF)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High-density fiberboard (HDF)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Honeycomb core wood panels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4E5D4C3-645D-BED9-615A-BDE69F21C9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388" y="1629559"/>
            <a:ext cx="3858683" cy="256942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6F32195-F31E-415D-DF5D-F0AF1E0BAA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9031784" y="6664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 descr="Ein Bild, das Kreis, Screenshot, Zahnrad, Cartoon enthält.&#10;&#10;Automatisch generierte Beschreibung">
            <a:extLst>
              <a:ext uri="{FF2B5EF4-FFF2-40B4-BE49-F238E27FC236}">
                <a16:creationId xmlns:a16="http://schemas.microsoft.com/office/drawing/2014/main" id="{CA90C40B-50A0-A020-A17B-9CFA2FD7D2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4384" y="3398806"/>
            <a:ext cx="8492953" cy="4758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AF9495B-512C-8B84-8FBC-0EE24F9465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08" y="5213965"/>
            <a:ext cx="1830521" cy="1508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Untertitel 2">
            <a:extLst>
              <a:ext uri="{FF2B5EF4-FFF2-40B4-BE49-F238E27FC236}">
                <a16:creationId xmlns:a16="http://schemas.microsoft.com/office/drawing/2014/main" id="{696C31A7-83B2-F056-BCFA-FEDD37C28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483B3971-7F35-3447-1FC6-D146A17184F7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Wood</a:t>
            </a:r>
            <a:endParaRPr lang="de-DE" altLang="en-US" sz="36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3AE2D28-AF41-670A-A027-0B453222A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3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D3CFE-3E30-9550-F497-57E6E75A8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BB700EE4-204C-B52F-93E1-228B64CC3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CBN</a:t>
            </a: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C9AC9AB0-C92E-D0D3-8457-9AC258C5B342}"/>
              </a:ext>
            </a:extLst>
          </p:cNvPr>
          <p:cNvSpPr txBox="1">
            <a:spLocks/>
          </p:cNvSpPr>
          <p:nvPr/>
        </p:nvSpPr>
        <p:spPr>
          <a:xfrm>
            <a:off x="6219448" y="1432590"/>
            <a:ext cx="2367026" cy="270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Cemented carbide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Hardened steel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Cast iron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8286ED5C-8276-D2A9-29D4-5610BF7941D2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Ferrous metals</a:t>
            </a:r>
            <a:endParaRPr lang="de-DE" altLang="en-US" sz="3600" dirty="0">
              <a:latin typeface="Halyard Display" pitchFamily="2" charset="77"/>
            </a:endParaRPr>
          </a:p>
        </p:txBody>
      </p:sp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A69D994-C264-EC09-3788-6833B19729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E125CC2-7463-A62D-17A0-099396E7C2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304" y="1885596"/>
            <a:ext cx="4279558" cy="320966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30FCAF6-6329-798C-5D69-0F3331D459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721" y="4140933"/>
            <a:ext cx="3293343" cy="2327805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837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C3D78-1753-59A7-15D3-F5FA74D2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3BC6D185-51C4-B849-DF6E-A26918123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163ADF7-0560-A4F5-55C4-56CFB0B861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66759">
            <a:off x="9613340" y="3759550"/>
            <a:ext cx="3686178" cy="2642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2FD6483-F6DE-4C01-C5EA-5A171E111C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81" y="4391777"/>
            <a:ext cx="3074773" cy="162606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BB84DFA-2FF4-9049-2E83-063C9EBF73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70" y="2478072"/>
            <a:ext cx="1610482" cy="1208160"/>
          </a:xfrm>
          <a:prstGeom prst="rect">
            <a:avLst/>
          </a:prstGeom>
          <a:ln w="9525">
            <a:solidFill>
              <a:srgbClr val="00B0F0"/>
            </a:solidFill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FA692CF-E8F4-171F-8A86-91918BF941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960" y="523200"/>
            <a:ext cx="2623904" cy="1619286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D58FAB8-3A3B-FDBC-21F6-1F91642255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5782512" y="3686232"/>
            <a:ext cx="3844087" cy="278955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633A3B3-CC66-B170-DC6A-30FAFA1783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938" y="387112"/>
            <a:ext cx="3275149" cy="200538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4F555CE-C1DB-94D1-6FB2-CE5C54C5873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34199">
            <a:off x="10658829" y="3112744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C79BEEF1-3D4E-32C4-1568-1BD09864A9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431" y="-285193"/>
            <a:ext cx="1693253" cy="2396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3F46A75-D866-27C4-5856-A19F12EA750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82511" y="387479"/>
            <a:ext cx="1680797" cy="132278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39E1524-EDE0-89B8-CF36-815F54BB53CD}"/>
              </a:ext>
            </a:extLst>
          </p:cNvPr>
          <p:cNvSpPr/>
          <p:nvPr/>
        </p:nvSpPr>
        <p:spPr>
          <a:xfrm>
            <a:off x="-427827" y="-182034"/>
            <a:ext cx="12869334" cy="7222067"/>
          </a:xfrm>
          <a:prstGeom prst="rect">
            <a:avLst/>
          </a:prstGeom>
          <a:solidFill>
            <a:srgbClr val="002554">
              <a:alpha val="93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30C7B3-4881-F360-CDC7-0D2FBD650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067" y="3380157"/>
            <a:ext cx="8416865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latin typeface="Halyard Display" pitchFamily="2" charset="77"/>
              </a:rPr>
              <a:t>Portfolio</a:t>
            </a:r>
            <a:br>
              <a:rPr lang="de-DE" sz="3200" dirty="0">
                <a:latin typeface="Halyard Display" pitchFamily="2" charset="77"/>
              </a:rPr>
            </a:br>
            <a:endParaRPr lang="de-DE" sz="3200" dirty="0">
              <a:latin typeface="Halyard Display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3FE30E3-9208-2C88-A2BA-410C35E9F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0995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0D944-DA61-29A4-BC4C-73AF59FF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eck 29">
            <a:extLst>
              <a:ext uri="{FF2B5EF4-FFF2-40B4-BE49-F238E27FC236}">
                <a16:creationId xmlns:a16="http://schemas.microsoft.com/office/drawing/2014/main" id="{4CD368B3-C6AA-1F95-1D9B-3A0E74EA0BF8}"/>
              </a:ext>
            </a:extLst>
          </p:cNvPr>
          <p:cNvSpPr/>
          <p:nvPr/>
        </p:nvSpPr>
        <p:spPr>
          <a:xfrm>
            <a:off x="-905933" y="3509025"/>
            <a:ext cx="14086475" cy="2096947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D5F94A-360D-EB26-EA8F-8339F296F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</a:t>
            </a:r>
            <a:r>
              <a:rPr lang="de-DE" sz="3600" dirty="0" err="1">
                <a:latin typeface="Halyard Display" pitchFamily="2" charset="77"/>
              </a:rPr>
              <a:t>drilling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tools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C18C1820-9FAE-BFAA-9B8E-CE0F56DCB8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0964">
            <a:off x="6596404" y="-3155011"/>
            <a:ext cx="8027105" cy="56538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C6B01623-6FBB-AD3F-FB0D-E702F31FBF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Untertitel 2">
            <a:extLst>
              <a:ext uri="{FF2B5EF4-FFF2-40B4-BE49-F238E27FC236}">
                <a16:creationId xmlns:a16="http://schemas.microsoft.com/office/drawing/2014/main" id="{D164C337-ACE6-C53B-CD33-9329895719A3}"/>
              </a:ext>
            </a:extLst>
          </p:cNvPr>
          <p:cNvSpPr txBox="1">
            <a:spLocks/>
          </p:cNvSpPr>
          <p:nvPr/>
        </p:nvSpPr>
        <p:spPr>
          <a:xfrm>
            <a:off x="4455905" y="1226925"/>
            <a:ext cx="416284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Spiral 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Step 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Hollow 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Drills with internal exhaustion (pat.)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BB1735-F74F-323E-0C94-A67A8B0A1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77" y="789911"/>
            <a:ext cx="3364251" cy="224283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6D4826A-F579-AD04-18C2-F809E0422A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04963">
            <a:off x="10611588" y="4339285"/>
            <a:ext cx="2921000" cy="189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7949FF05-FD09-C62C-7328-35DD0B7B2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0227">
            <a:off x="9766462" y="1661145"/>
            <a:ext cx="3898900" cy="274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11940E22-819D-D2A0-D95C-B7B9F51286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6432" y="0"/>
            <a:ext cx="5226597" cy="6941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AD97978B-1521-8EA9-990E-6A752F4CC3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235718">
            <a:off x="76031" y="4546405"/>
            <a:ext cx="5899085" cy="3308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Untertitel 2">
            <a:extLst>
              <a:ext uri="{FF2B5EF4-FFF2-40B4-BE49-F238E27FC236}">
                <a16:creationId xmlns:a16="http://schemas.microsoft.com/office/drawing/2014/main" id="{7E9C3131-DA9B-AF6E-F24C-0EDD5C98B863}"/>
              </a:ext>
            </a:extLst>
          </p:cNvPr>
          <p:cNvSpPr txBox="1">
            <a:spLocks/>
          </p:cNvSpPr>
          <p:nvPr/>
        </p:nvSpPr>
        <p:spPr>
          <a:xfrm>
            <a:off x="4455905" y="3406750"/>
            <a:ext cx="416284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Drilling and reaming in one step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No reworking/refinishing required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Resharpenable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Design according to your requirements</a:t>
            </a: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B81EA7E7-45E9-F668-A58D-E2FDA76E16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0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8934-5D81-1D7A-1927-AC25C1697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C4071D-9120-A2C8-B153-88646714C5E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 l="1" t="18013" r="52672"/>
          <a:stretch/>
        </p:blipFill>
        <p:spPr>
          <a:xfrm>
            <a:off x="1" y="3831437"/>
            <a:ext cx="6278963" cy="1812896"/>
          </a:xfrm>
          <a:prstGeom prst="rect">
            <a:avLst/>
          </a:prstGeom>
          <a:effectLst>
            <a:innerShdw blurRad="63500" dist="50800" dir="13500000">
              <a:prstClr val="black">
                <a:alpha val="34000"/>
              </a:prstClr>
            </a:inn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99971C8-F978-73EF-05F1-9183195351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06608">
            <a:off x="7226079" y="-307266"/>
            <a:ext cx="3210038" cy="26454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A0A69838-E843-E389-AD36-55F974F7B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2078" y="581086"/>
            <a:ext cx="8507439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</a:t>
            </a:r>
            <a:r>
              <a:rPr lang="de-DE" sz="3600" dirty="0" err="1">
                <a:latin typeface="Halyard Display" pitchFamily="2" charset="77"/>
              </a:rPr>
              <a:t>milling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tools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99CB820-3B6F-80EB-E32B-4E75963941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1528021" y="328252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2F46469-0EAD-4F27-5326-4AA747DC86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9126543" y="401316"/>
            <a:ext cx="2703974" cy="196220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Untertitel 2">
            <a:extLst>
              <a:ext uri="{FF2B5EF4-FFF2-40B4-BE49-F238E27FC236}">
                <a16:creationId xmlns:a16="http://schemas.microsoft.com/office/drawing/2014/main" id="{12DE8815-6A99-93ED-60FD-60FB9EEC0641}"/>
              </a:ext>
            </a:extLst>
          </p:cNvPr>
          <p:cNvSpPr txBox="1">
            <a:spLocks/>
          </p:cNvSpPr>
          <p:nvPr/>
        </p:nvSpPr>
        <p:spPr>
          <a:xfrm>
            <a:off x="4192524" y="1526352"/>
            <a:ext cx="416284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Monoblock milling cutters</a:t>
            </a: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Cartridge milling cutters</a:t>
            </a: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Copy milling cutters</a:t>
            </a: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End mills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8650BBA3-D15F-9565-BD1A-74B354384E1B}"/>
              </a:ext>
            </a:extLst>
          </p:cNvPr>
          <p:cNvSpPr txBox="1">
            <a:spLocks/>
          </p:cNvSpPr>
          <p:nvPr/>
        </p:nvSpPr>
        <p:spPr>
          <a:xfrm>
            <a:off x="2555235" y="4166606"/>
            <a:ext cx="3483989" cy="3611640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</a:pPr>
            <a:r>
              <a:rPr lang="en-US" altLang="en-US" sz="1600" dirty="0">
                <a:solidFill>
                  <a:srgbClr val="002554"/>
                </a:solidFill>
                <a:latin typeface="Arial" panose="020B0604020202020204" pitchFamily="34" charset="0"/>
              </a:rPr>
              <a:t>Innovation »Cool Injection Plus«</a:t>
            </a:r>
            <a:br>
              <a:rPr lang="en-US" altLang="en-US" sz="1600" dirty="0">
                <a:solidFill>
                  <a:srgbClr val="002554"/>
                </a:solidFill>
                <a:latin typeface="Arial" panose="020B0604020202020204" pitchFamily="34" charset="0"/>
              </a:rPr>
            </a:br>
            <a:r>
              <a:rPr lang="en-US" altLang="en-US" sz="1200" dirty="0">
                <a:solidFill>
                  <a:srgbClr val="002554"/>
                </a:solidFill>
                <a:latin typeface="Arial" panose="020B0604020202020204" pitchFamily="34" charset="0"/>
              </a:rPr>
              <a:t>– With this innovation the coolant is directed through the open cutting face of the PCD edge: directly where the chip being generated.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EB571F1-1ADA-D580-601E-4EB2722C551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231" y="1629559"/>
            <a:ext cx="3832286" cy="3832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466BB24-2800-8E53-FC72-DAD4E7B02BC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10330784" y="3755817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E3E6D11-B4D5-108D-F8CF-2AB1F19492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462778">
            <a:off x="520101" y="1915717"/>
            <a:ext cx="3106153" cy="2227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FD04809F-BA7F-7312-F62B-1755EF7D24B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EEB129F-2836-42F0-0A7D-5282D43029F7}"/>
              </a:ext>
            </a:extLst>
          </p:cNvPr>
          <p:cNvSpPr/>
          <p:nvPr/>
        </p:nvSpPr>
        <p:spPr>
          <a:xfrm>
            <a:off x="7073927" y="5107476"/>
            <a:ext cx="2037828" cy="203782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36857F7E-FBD5-8DFD-1D29-8FB8A2FC7CE6}"/>
              </a:ext>
            </a:extLst>
          </p:cNvPr>
          <p:cNvGrpSpPr/>
          <p:nvPr/>
        </p:nvGrpSpPr>
        <p:grpSpPr>
          <a:xfrm>
            <a:off x="6147906" y="3870417"/>
            <a:ext cx="4678357" cy="5306371"/>
            <a:chOff x="6398094" y="3857132"/>
            <a:chExt cx="4678357" cy="5306371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2BD4469-CB9E-15FC-4948-CA7424590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301307">
              <a:off x="5221464" y="5033762"/>
              <a:ext cx="5306371" cy="29531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Untertitel 2">
              <a:extLst>
                <a:ext uri="{FF2B5EF4-FFF2-40B4-BE49-F238E27FC236}">
                  <a16:creationId xmlns:a16="http://schemas.microsoft.com/office/drawing/2014/main" id="{9EAF5AFF-9D32-F725-FB2D-B38557C23E93}"/>
                </a:ext>
              </a:extLst>
            </p:cNvPr>
            <p:cNvSpPr txBox="1">
              <a:spLocks/>
            </p:cNvSpPr>
            <p:nvPr/>
          </p:nvSpPr>
          <p:spPr>
            <a:xfrm>
              <a:off x="7567738" y="5864014"/>
              <a:ext cx="3483989" cy="825795"/>
            </a:xfrm>
            <a:prstGeom prst="rect">
              <a:avLst/>
            </a:prstGeom>
            <a:effectLst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00"/>
                </a:lnSpc>
              </a:pPr>
              <a: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  <a:t>      for some tools</a:t>
              </a:r>
              <a:b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</a:br>
              <a: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  <a:t>         – do not hesitate</a:t>
              </a:r>
              <a:b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</a:br>
              <a: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  <a:t>               to ask!</a:t>
              </a:r>
            </a:p>
          </p:txBody>
        </p:sp>
        <p:sp>
          <p:nvSpPr>
            <p:cNvPr id="14" name="Untertitel 2">
              <a:extLst>
                <a:ext uri="{FF2B5EF4-FFF2-40B4-BE49-F238E27FC236}">
                  <a16:creationId xmlns:a16="http://schemas.microsoft.com/office/drawing/2014/main" id="{30C59444-7C8D-456D-001B-31F78FFB7557}"/>
                </a:ext>
              </a:extLst>
            </p:cNvPr>
            <p:cNvSpPr txBox="1">
              <a:spLocks/>
            </p:cNvSpPr>
            <p:nvPr/>
          </p:nvSpPr>
          <p:spPr>
            <a:xfrm>
              <a:off x="7592462" y="5494538"/>
              <a:ext cx="3483989" cy="369476"/>
            </a:xfrm>
            <a:prstGeom prst="rect">
              <a:avLst/>
            </a:prstGeom>
            <a:effectLst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00"/>
                </a:lnSpc>
              </a:pPr>
              <a:r>
                <a:rPr lang="en-US" altLang="en-US" sz="1800" b="1" dirty="0">
                  <a:solidFill>
                    <a:srgbClr val="002554"/>
                  </a:solidFill>
                  <a:latin typeface="Halyard Display" pitchFamily="2" charset="77"/>
                </a:rPr>
                <a:t>CBN optional</a:t>
              </a:r>
              <a:endParaRPr lang="en-US" altLang="en-US" sz="1200" dirty="0">
                <a:solidFill>
                  <a:srgbClr val="002554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068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69CB8-5ED0-7890-BFE1-3C487853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F1B3CD5-012F-F7B1-2801-2636431F8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1144" y="1888066"/>
            <a:ext cx="6740969" cy="36985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endParaRPr lang="de-DE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 err="1">
                <a:latin typeface="Halyard Display" pitchFamily="2" charset="77"/>
              </a:rPr>
              <a:t>Our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focus</a:t>
            </a:r>
            <a:r>
              <a:rPr lang="de-DE" dirty="0">
                <a:latin typeface="Halyard Display" pitchFamily="2" charset="77"/>
              </a:rPr>
              <a:t>: </a:t>
            </a:r>
            <a:r>
              <a:rPr lang="de-DE" dirty="0" err="1">
                <a:latin typeface="Halyard Display" pitchFamily="2" charset="77"/>
              </a:rPr>
              <a:t>manufacturing</a:t>
            </a:r>
            <a:r>
              <a:rPr lang="de-DE" dirty="0">
                <a:latin typeface="Halyard Display" pitchFamily="2" charset="77"/>
              </a:rPr>
              <a:t> PCD </a:t>
            </a:r>
            <a:r>
              <a:rPr lang="de-DE" dirty="0" err="1">
                <a:latin typeface="Halyard Display" pitchFamily="2" charset="77"/>
              </a:rPr>
              <a:t>tools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sz="1200" dirty="0">
                <a:latin typeface="Halyard Display" pitchFamily="2" charset="77"/>
              </a:rPr>
              <a:t>(</a:t>
            </a:r>
            <a:r>
              <a:rPr lang="de-DE" sz="1200" dirty="0" err="1">
                <a:latin typeface="Halyard Display" pitchFamily="2" charset="77"/>
              </a:rPr>
              <a:t>polycrystalline</a:t>
            </a:r>
            <a:r>
              <a:rPr lang="de-DE" sz="1200" dirty="0">
                <a:latin typeface="Halyard Display" pitchFamily="2" charset="77"/>
              </a:rPr>
              <a:t> </a:t>
            </a:r>
            <a:r>
              <a:rPr lang="de-DE" sz="1200" dirty="0" err="1">
                <a:latin typeface="Halyard Display" pitchFamily="2" charset="77"/>
              </a:rPr>
              <a:t>diamond</a:t>
            </a:r>
            <a:r>
              <a:rPr lang="de-DE" sz="1200" dirty="0">
                <a:latin typeface="Halyard Display" pitchFamily="2" charset="77"/>
              </a:rPr>
              <a:t>)</a:t>
            </a:r>
            <a:endParaRPr lang="de-DE" sz="1200" baseline="30000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>
                <a:latin typeface="Halyard Display" pitchFamily="2" charset="77"/>
              </a:rPr>
              <a:t>Tool </a:t>
            </a:r>
            <a:r>
              <a:rPr lang="de-DE" dirty="0" err="1">
                <a:latin typeface="Halyard Display" pitchFamily="2" charset="77"/>
              </a:rPr>
              <a:t>portfolio</a:t>
            </a:r>
            <a:endParaRPr lang="de-DE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>
                <a:latin typeface="Halyard Display" pitchFamily="2" charset="77"/>
              </a:rPr>
              <a:t>PCD </a:t>
            </a:r>
            <a:r>
              <a:rPr lang="de-DE" dirty="0" err="1">
                <a:latin typeface="Halyard Display" pitchFamily="2" charset="77"/>
              </a:rPr>
              <a:t>tools</a:t>
            </a:r>
            <a:r>
              <a:rPr lang="de-DE" dirty="0">
                <a:latin typeface="Halyard Display" pitchFamily="2" charset="77"/>
              </a:rPr>
              <a:t> in </a:t>
            </a:r>
            <a:r>
              <a:rPr lang="de-DE" dirty="0" err="1">
                <a:latin typeface="Halyard Display" pitchFamily="2" charset="77"/>
              </a:rPr>
              <a:t>various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industries</a:t>
            </a:r>
            <a:endParaRPr lang="de-DE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 err="1">
                <a:latin typeface="Halyard Display" pitchFamily="2" charset="77"/>
              </a:rPr>
              <a:t>Get</a:t>
            </a:r>
            <a:r>
              <a:rPr lang="de-DE" dirty="0">
                <a:latin typeface="Halyard Display" pitchFamily="2" charset="77"/>
              </a:rPr>
              <a:t> in </a:t>
            </a:r>
            <a:r>
              <a:rPr lang="de-DE" dirty="0" err="1">
                <a:latin typeface="Halyard Display" pitchFamily="2" charset="77"/>
              </a:rPr>
              <a:t>touch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with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us</a:t>
            </a:r>
            <a:endParaRPr lang="de-DE" dirty="0">
              <a:latin typeface="Halyard Display" pitchFamily="2" charset="77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3934A9F-3B6E-C0BD-E0E4-087134D514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0921" y="0"/>
            <a:ext cx="4838466" cy="6858000"/>
          </a:xfrm>
          <a:prstGeom prst="rect">
            <a:avLst/>
          </a:prstGeom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80BD848A-BD29-C149-C9B2-2ED513DBC119}"/>
              </a:ext>
            </a:extLst>
          </p:cNvPr>
          <p:cNvSpPr txBox="1">
            <a:spLocks/>
          </p:cNvSpPr>
          <p:nvPr/>
        </p:nvSpPr>
        <p:spPr>
          <a:xfrm>
            <a:off x="4664481" y="1114487"/>
            <a:ext cx="5063862" cy="1349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de-DE" sz="3200" dirty="0">
                <a:latin typeface="Halyard Display" pitchFamily="2" charset="77"/>
              </a:rPr>
              <a:t>About LACH DIAMOND</a:t>
            </a: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6DF8D1BA-97B3-9928-C095-6054AC5E3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07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EC403-B95A-0BD0-3A0F-162B3B57C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BAE5B24E-1F29-081A-9389-5CC4A88E5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Holder </a:t>
            </a:r>
            <a:r>
              <a:rPr lang="de-DE" sz="3600" dirty="0" err="1">
                <a:latin typeface="Halyard Display" pitchFamily="2" charset="77"/>
              </a:rPr>
              <a:t>types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4" name="Grafik 3" descr="Ein Bild, das Zylinder, Silber, Pfeife Flöte Rohr, Tasse enthält.&#10;&#10;Automatisch generierte Beschreibung">
            <a:extLst>
              <a:ext uri="{FF2B5EF4-FFF2-40B4-BE49-F238E27FC236}">
                <a16:creationId xmlns:a16="http://schemas.microsoft.com/office/drawing/2014/main" id="{6BB63BF2-273A-650A-9B96-EBA3D0CFEB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264" y="2488399"/>
            <a:ext cx="1110535" cy="25271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844182C-1978-F189-FBC7-A4ECA85698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662" y="3020959"/>
            <a:ext cx="1701138" cy="2048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581C2B7-3BAA-8764-EA36-35B29D9A6C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88398"/>
            <a:ext cx="2093492" cy="2389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C52610-472C-99F8-BC14-6B0A9783BD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118" y="2225011"/>
            <a:ext cx="1887712" cy="2718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E9BE28C-9656-A29A-3DB1-F56320D5A506}"/>
              </a:ext>
            </a:extLst>
          </p:cNvPr>
          <p:cNvSpPr txBox="1"/>
          <p:nvPr/>
        </p:nvSpPr>
        <p:spPr>
          <a:xfrm>
            <a:off x="1288357" y="1521386"/>
            <a:ext cx="2120347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latin typeface="Halyard Display" pitchFamily="2" charset="77"/>
              </a:rPr>
              <a:t>Mechanical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“power grip”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chuck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146687A-0128-E538-1976-23E5C64B8FDE}"/>
              </a:ext>
            </a:extLst>
          </p:cNvPr>
          <p:cNvSpPr txBox="1"/>
          <p:nvPr/>
        </p:nvSpPr>
        <p:spPr>
          <a:xfrm>
            <a:off x="3542999" y="2488398"/>
            <a:ext cx="21203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 err="1">
                <a:latin typeface="Halyard Display" pitchFamily="2" charset="77"/>
              </a:rPr>
              <a:t>Hydrolic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chuck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F22DA8D-235A-C715-23A0-6E25F6EF8B2F}"/>
              </a:ext>
            </a:extLst>
          </p:cNvPr>
          <p:cNvSpPr txBox="1"/>
          <p:nvPr/>
        </p:nvSpPr>
        <p:spPr>
          <a:xfrm>
            <a:off x="6082572" y="1899774"/>
            <a:ext cx="21203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latin typeface="Halyard Display" pitchFamily="2" charset="77"/>
              </a:rPr>
              <a:t>Shrink fit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holder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33BD3D9-D3BC-0B97-7FAE-793EA6E973E9}"/>
              </a:ext>
            </a:extLst>
          </p:cNvPr>
          <p:cNvSpPr txBox="1"/>
          <p:nvPr/>
        </p:nvSpPr>
        <p:spPr>
          <a:xfrm>
            <a:off x="8845674" y="1586107"/>
            <a:ext cx="21203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latin typeface="Halyard Display" pitchFamily="2" charset="77"/>
              </a:rPr>
              <a:t>Collet type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holder</a:t>
            </a:r>
          </a:p>
        </p:txBody>
      </p:sp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3346B87-4578-A42D-3D5A-C24884EAD1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0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A9B8F-B6F0-2D67-92AA-6F13B109D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C28D1BE-9A5A-2D3D-750A-6EDA66519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</a:t>
            </a:r>
            <a:r>
              <a:rPr lang="de-DE" sz="3600" dirty="0" err="1">
                <a:latin typeface="Halyard Display" pitchFamily="2" charset="77"/>
              </a:rPr>
              <a:t>chip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breaker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inserts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for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turning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9834761F-C022-D5DD-ADF4-D2B03F628891}"/>
              </a:ext>
            </a:extLst>
          </p:cNvPr>
          <p:cNvSpPr txBox="1">
            <a:spLocks/>
          </p:cNvSpPr>
          <p:nvPr/>
        </p:nvSpPr>
        <p:spPr>
          <a:xfrm>
            <a:off x="3623732" y="1202069"/>
            <a:ext cx="6854797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»IC-plus« chip breaker (pat.)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insert with active chip breaker and stable cutting edge for thick, stable elements and turning operations both interrupted cut and continuous turning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 err="1">
                <a:latin typeface="Arial" panose="020B0604020202020204" pitchFamily="34" charset="0"/>
              </a:rPr>
              <a:t>Lach</a:t>
            </a:r>
            <a:r>
              <a:rPr lang="en-US" altLang="en-US" sz="1800" dirty="0">
                <a:latin typeface="Arial" panose="020B0604020202020204" pitchFamily="34" charset="0"/>
              </a:rPr>
              <a:t> XCO chip breaker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insert with custom-tailored chip guide step and positive cut for especially thin and unstable elements, best for continuous turning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1B7D41F-DBEC-8EA3-4ECD-3361FD3E55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04375">
            <a:off x="3501940" y="4043297"/>
            <a:ext cx="5476578" cy="3869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F52A906-EEE8-7DFB-2232-ADB190C7AA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083" y="1629558"/>
            <a:ext cx="2950087" cy="2550409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F9B5110-3351-39FB-19EF-5D527FE845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84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5E1B0-A66A-295B-E16F-F9CBBBFBE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C8C49140-BAF4-6428-FA00-DFA4573A5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&amp; CBN </a:t>
            </a:r>
            <a:r>
              <a:rPr lang="de-DE" sz="3600" dirty="0" err="1">
                <a:latin typeface="Halyard Display" pitchFamily="2" charset="77"/>
              </a:rPr>
              <a:t>cutting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inserts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for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turning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EE6CE609-851E-3515-73CD-49B700C81DDE}"/>
              </a:ext>
            </a:extLst>
          </p:cNvPr>
          <p:cNvSpPr txBox="1">
            <a:spLocks/>
          </p:cNvSpPr>
          <p:nvPr/>
        </p:nvSpPr>
        <p:spPr>
          <a:xfrm>
            <a:off x="4469322" y="1444943"/>
            <a:ext cx="6854797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»CBN-DUO-power«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insert for turning hardened steels with highest surface qualities of e.g. Ra 0,1 µm,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CBN-tipped on both ends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Cutting inserts most suitable for your application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we offer various inserts tipped with PCD or CBN for high-precision turning</a:t>
            </a: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81171AA-6EDD-65EE-AD74-4DF69D451E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7F98A80-D3C5-A2AE-CE67-091B017C63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05" y="1982567"/>
            <a:ext cx="4012354" cy="200617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5E29014-E86F-7BB7-7A0C-35F88161F8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156" y="4422842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382275E-49D1-637C-4AD1-8C1C0FD4BE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118" y="4892964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606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635E4-9A6F-BEB3-3CD9-7D4EA9AC6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4DFC0D0D-89B7-AF5A-2727-8E3B9BDF5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11076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and </a:t>
            </a:r>
            <a:r>
              <a:rPr lang="de-DE" sz="3600" dirty="0" err="1">
                <a:latin typeface="Halyard Display" pitchFamily="2" charset="77"/>
              </a:rPr>
              <a:t>diamond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wear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protection</a:t>
            </a:r>
            <a:endParaRPr lang="de-DE" sz="3600" dirty="0">
              <a:latin typeface="Halyard Display" pitchFamily="2" charset="77"/>
            </a:endParaRPr>
          </a:p>
        </p:txBody>
      </p:sp>
      <p:sp>
        <p:nvSpPr>
          <p:cNvPr id="2" name="Untertitel 2">
            <a:extLst>
              <a:ext uri="{FF2B5EF4-FFF2-40B4-BE49-F238E27FC236}">
                <a16:creationId xmlns:a16="http://schemas.microsoft.com/office/drawing/2014/main" id="{C037C678-B95F-E9A6-EA46-906C6A023443}"/>
              </a:ext>
            </a:extLst>
          </p:cNvPr>
          <p:cNvSpPr txBox="1">
            <a:spLocks/>
          </p:cNvSpPr>
          <p:nvPr/>
        </p:nvSpPr>
        <p:spPr>
          <a:xfrm>
            <a:off x="6520583" y="1557669"/>
            <a:ext cx="8075786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Steady rest blocks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Work rest blades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Prisms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Center points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Bearing shells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DF0DD8D-7B41-1D26-3314-4530EAB103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265" y="372532"/>
            <a:ext cx="3900961" cy="5520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297DBD8D-1263-D4B2-9BD6-CA36779CFB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86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01D35-FDD1-6B96-F207-46C8BBA43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9645B8F4-AF16-F07E-951B-E0BFBD31D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66759">
            <a:off x="9613339" y="3759550"/>
            <a:ext cx="3686178" cy="2642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2B651CF-A462-E651-ABA9-21E6A38BBA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81" y="4391777"/>
            <a:ext cx="3074773" cy="162606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3DE3C284-B07A-DED4-7F92-6EE0FF250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2478072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In </a:t>
            </a:r>
            <a:r>
              <a:rPr lang="de-DE" sz="3600" dirty="0" err="1">
                <a:latin typeface="Halyard Display" pitchFamily="2" charset="77"/>
              </a:rPr>
              <a:t>summary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of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products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2B57C32-466C-D33B-2A66-4DCEEDB36D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70" y="2478072"/>
            <a:ext cx="1610482" cy="1208160"/>
          </a:xfrm>
          <a:prstGeom prst="rect">
            <a:avLst/>
          </a:prstGeom>
          <a:ln w="9525">
            <a:solidFill>
              <a:srgbClr val="00B0F0"/>
            </a:solidFill>
          </a:ln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1E9AA4EF-BF51-226E-8D39-B091E5E5925C}"/>
              </a:ext>
            </a:extLst>
          </p:cNvPr>
          <p:cNvSpPr txBox="1">
            <a:spLocks/>
          </p:cNvSpPr>
          <p:nvPr/>
        </p:nvSpPr>
        <p:spPr>
          <a:xfrm>
            <a:off x="-969592" y="5944409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Grinding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8A72FA-DCE9-C85B-423E-955042314D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960" y="523200"/>
            <a:ext cx="2623904" cy="1619286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E4AF539-3B27-9554-3275-C4A85C6FA7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5782512" y="3686232"/>
            <a:ext cx="3844087" cy="278955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ED7227F-A3FC-D037-C1BC-CE2A24C18B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938" y="387112"/>
            <a:ext cx="3275149" cy="200538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96633BA-B6F5-F6B5-06D4-303AADCBB6E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34199">
            <a:off x="10658829" y="3112744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Untertitel 2">
            <a:extLst>
              <a:ext uri="{FF2B5EF4-FFF2-40B4-BE49-F238E27FC236}">
                <a16:creationId xmlns:a16="http://schemas.microsoft.com/office/drawing/2014/main" id="{BA76B088-6C5B-3A81-09CD-11BDF2ABF1F1}"/>
              </a:ext>
            </a:extLst>
          </p:cNvPr>
          <p:cNvSpPr txBox="1">
            <a:spLocks/>
          </p:cNvSpPr>
          <p:nvPr/>
        </p:nvSpPr>
        <p:spPr>
          <a:xfrm>
            <a:off x="-102348" y="3618040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Dressing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896C598-5021-B160-6CF9-7704D44CC38D}"/>
              </a:ext>
            </a:extLst>
          </p:cNvPr>
          <p:cNvSpPr txBox="1">
            <a:spLocks/>
          </p:cNvSpPr>
          <p:nvPr/>
        </p:nvSpPr>
        <p:spPr>
          <a:xfrm>
            <a:off x="460417" y="1490160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Wear</a:t>
            </a: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parts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01ECEEAE-B0E5-7C18-4D9D-338F448BFE19}"/>
              </a:ext>
            </a:extLst>
          </p:cNvPr>
          <p:cNvSpPr txBox="1">
            <a:spLocks/>
          </p:cNvSpPr>
          <p:nvPr/>
        </p:nvSpPr>
        <p:spPr>
          <a:xfrm>
            <a:off x="5070785" y="1825114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Turning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5" name="Untertitel 2">
            <a:extLst>
              <a:ext uri="{FF2B5EF4-FFF2-40B4-BE49-F238E27FC236}">
                <a16:creationId xmlns:a16="http://schemas.microsoft.com/office/drawing/2014/main" id="{CADCCAD1-0026-3D74-8080-7BEF739D650D}"/>
              </a:ext>
            </a:extLst>
          </p:cNvPr>
          <p:cNvSpPr txBox="1">
            <a:spLocks/>
          </p:cNvSpPr>
          <p:nvPr/>
        </p:nvSpPr>
        <p:spPr>
          <a:xfrm>
            <a:off x="9173261" y="2306268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Drilling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6" name="Untertitel 2">
            <a:extLst>
              <a:ext uri="{FF2B5EF4-FFF2-40B4-BE49-F238E27FC236}">
                <a16:creationId xmlns:a16="http://schemas.microsoft.com/office/drawing/2014/main" id="{A11E2095-95C4-034F-5453-208125469C67}"/>
              </a:ext>
            </a:extLst>
          </p:cNvPr>
          <p:cNvSpPr txBox="1">
            <a:spLocks/>
          </p:cNvSpPr>
          <p:nvPr/>
        </p:nvSpPr>
        <p:spPr>
          <a:xfrm>
            <a:off x="3332597" y="6175267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Milling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34C0F60-E049-639F-6ED2-6755F91155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14" y="-285193"/>
            <a:ext cx="1693253" cy="2396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713B907-3997-28EA-D84B-E44BA1BF02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82511" y="387479"/>
            <a:ext cx="1680797" cy="132278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17D64D1-6C7B-F10B-D0A9-BA1F60EFA9D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0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D68E-ABE4-1375-8917-4321C639E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7C43F8C7-CD67-0645-1FDA-4EF2059CA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297290">
            <a:off x="4940508" y="-134515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DDF4E30E-79DC-AC90-9FF5-26460FEDC120}"/>
              </a:ext>
            </a:extLst>
          </p:cNvPr>
          <p:cNvSpPr/>
          <p:nvPr/>
        </p:nvSpPr>
        <p:spPr>
          <a:xfrm>
            <a:off x="4360333" y="0"/>
            <a:ext cx="2631337" cy="6858000"/>
          </a:xfrm>
          <a:prstGeom prst="rect">
            <a:avLst/>
          </a:prstGeom>
          <a:gradFill>
            <a:gsLst>
              <a:gs pos="0">
                <a:srgbClr val="002554"/>
              </a:gs>
              <a:gs pos="99000">
                <a:schemeClr val="accent4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22F988B7-6A0D-3218-EA37-6B817AB168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100" y="2834155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C7FF2404-B8C0-D266-3329-931E38A2EE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478" y="4119597"/>
            <a:ext cx="2461471" cy="1379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A227992-9091-3CCE-2D18-366B64E48B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540" y="3422870"/>
            <a:ext cx="6160156" cy="34512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708C647-982C-E5D9-9594-B59A110061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9" y="0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07D70A6-844E-4576-ADF6-A8FE8B07CB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682" y="4346256"/>
            <a:ext cx="2366757" cy="169696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192C49B-5C8A-6529-F6B3-9E6B62E0E5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-257221" y="3848876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E1235D8-0F69-018E-87E3-BDD8C134FF2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4189" y="0"/>
            <a:ext cx="2014538" cy="28479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Ein Bild, das Kreis, Screenshot, Zahnrad, Design enthält.&#10;&#10;Automatisch generierte Beschreibung">
            <a:extLst>
              <a:ext uri="{FF2B5EF4-FFF2-40B4-BE49-F238E27FC236}">
                <a16:creationId xmlns:a16="http://schemas.microsoft.com/office/drawing/2014/main" id="{3DE26531-E4C3-F6CC-E058-574742263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48127">
            <a:off x="7458284" y="-1741294"/>
            <a:ext cx="3898900" cy="3390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5AB3491-0AC9-9A85-A81A-AE2F6260F3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52824" y="227922"/>
            <a:ext cx="2243596" cy="176571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1DC6583B-8799-519B-97FC-B59BEE07DAE1}"/>
              </a:ext>
            </a:extLst>
          </p:cNvPr>
          <p:cNvSpPr/>
          <p:nvPr/>
        </p:nvSpPr>
        <p:spPr>
          <a:xfrm>
            <a:off x="-275049" y="-188164"/>
            <a:ext cx="12869334" cy="7222067"/>
          </a:xfrm>
          <a:prstGeom prst="rect">
            <a:avLst/>
          </a:prstGeom>
          <a:solidFill>
            <a:srgbClr val="002554">
              <a:alpha val="93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17" name="Untertitel 2">
            <a:extLst>
              <a:ext uri="{FF2B5EF4-FFF2-40B4-BE49-F238E27FC236}">
                <a16:creationId xmlns:a16="http://schemas.microsoft.com/office/drawing/2014/main" id="{88728122-7390-FA73-69F4-240904647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95" y="3389924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3200" dirty="0" err="1">
                <a:latin typeface="Halyard Display" pitchFamily="2" charset="77"/>
              </a:rPr>
              <a:t>for</a:t>
            </a:r>
            <a:r>
              <a:rPr lang="de-DE" sz="3200" dirty="0">
                <a:latin typeface="Halyard Display" pitchFamily="2" charset="77"/>
              </a:rPr>
              <a:t> </a:t>
            </a:r>
            <a:r>
              <a:rPr lang="de-DE" sz="3200" dirty="0" err="1">
                <a:latin typeface="Halyard Display" pitchFamily="2" charset="77"/>
              </a:rPr>
              <a:t>various</a:t>
            </a:r>
            <a:r>
              <a:rPr lang="de-DE" sz="3200" dirty="0">
                <a:latin typeface="Halyard Display" pitchFamily="2" charset="77"/>
              </a:rPr>
              <a:t> </a:t>
            </a:r>
            <a:r>
              <a:rPr lang="de-DE" sz="3200" dirty="0" err="1">
                <a:latin typeface="Halyard Display" pitchFamily="2" charset="77"/>
              </a:rPr>
              <a:t>industries</a:t>
            </a:r>
            <a:br>
              <a:rPr lang="de-DE" sz="3200" dirty="0">
                <a:latin typeface="Halyard Display" pitchFamily="2" charset="77"/>
              </a:rPr>
            </a:br>
            <a:endParaRPr lang="de-DE" sz="3200" dirty="0">
              <a:latin typeface="Halyard Display" pitchFamily="2" charset="77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16E5B64-F521-1C6F-CA4A-48E6F6707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5607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87B0A-E048-9170-0591-02A2830F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Fahrzeug, Rad, Landfahrzeug, Autoteile enthält.&#10;&#10;Automatisch generierte Beschreibung">
            <a:extLst>
              <a:ext uri="{FF2B5EF4-FFF2-40B4-BE49-F238E27FC236}">
                <a16:creationId xmlns:a16="http://schemas.microsoft.com/office/drawing/2014/main" id="{70434015-C435-2913-8490-74E26429A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118" y="690493"/>
            <a:ext cx="4056399" cy="405639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EBFB3F3-EB49-32B1-AA9A-0895D5270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B7E797D8-A658-C1F6-CAD7-14023F926803}"/>
              </a:ext>
            </a:extLst>
          </p:cNvPr>
          <p:cNvSpPr txBox="1">
            <a:spLocks/>
          </p:cNvSpPr>
          <p:nvPr/>
        </p:nvSpPr>
        <p:spPr>
          <a:xfrm>
            <a:off x="1278924" y="100454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dirty="0">
                <a:latin typeface="Arial" panose="020B0604020202020204" pitchFamily="34" charset="0"/>
              </a:rPr>
              <a:t>Automotive &amp; Industrial engines</a:t>
            </a:r>
            <a:endParaRPr lang="de-DE" altLang="en-US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159DCBCA-106A-4572-3BA7-20F04E645627}"/>
              </a:ext>
            </a:extLst>
          </p:cNvPr>
          <p:cNvSpPr txBox="1">
            <a:spLocks/>
          </p:cNvSpPr>
          <p:nvPr/>
        </p:nvSpPr>
        <p:spPr>
          <a:xfrm>
            <a:off x="670341" y="4465815"/>
            <a:ext cx="3178947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dirty="0">
                <a:latin typeface="Halyard Display" pitchFamily="2" charset="77"/>
              </a:rPr>
              <a:t>Engine &amp; Transmission</a:t>
            </a:r>
            <a:br>
              <a:rPr lang="de-DE" dirty="0">
                <a:latin typeface="Halyard Display" pitchFamily="2" charset="77"/>
              </a:rPr>
            </a:br>
            <a:r>
              <a:rPr lang="de-DE" dirty="0" err="1">
                <a:latin typeface="Halyard Display" pitchFamily="2" charset="77"/>
              </a:rPr>
              <a:t>related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products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0B7684F-6CE9-854C-26ED-B5BB5AA2B72B}"/>
              </a:ext>
            </a:extLst>
          </p:cNvPr>
          <p:cNvSpPr/>
          <p:nvPr/>
        </p:nvSpPr>
        <p:spPr>
          <a:xfrm>
            <a:off x="4609174" y="2556996"/>
            <a:ext cx="727904" cy="727904"/>
          </a:xfrm>
          <a:prstGeom prst="ellipse">
            <a:avLst/>
          </a:prstGeom>
          <a:solidFill>
            <a:schemeClr val="tx1">
              <a:alpha val="45294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6B320A4B-3FA2-4CCC-9EAC-661DB3EB1BF4}"/>
              </a:ext>
            </a:extLst>
          </p:cNvPr>
          <p:cNvCxnSpPr>
            <a:cxnSpLocks/>
          </p:cNvCxnSpPr>
          <p:nvPr/>
        </p:nvCxnSpPr>
        <p:spPr>
          <a:xfrm flipH="1">
            <a:off x="2877087" y="3004352"/>
            <a:ext cx="1736686" cy="3624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Grafik 59">
            <a:extLst>
              <a:ext uri="{FF2B5EF4-FFF2-40B4-BE49-F238E27FC236}">
                <a16:creationId xmlns:a16="http://schemas.microsoft.com/office/drawing/2014/main" id="{028EF544-3E35-BF07-FA90-351D66F5A3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59" y="2702724"/>
            <a:ext cx="3294228" cy="18456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F69EF39B-6315-DFA8-7CD7-7FE1CA1DDCAA}"/>
              </a:ext>
            </a:extLst>
          </p:cNvPr>
          <p:cNvGrpSpPr/>
          <p:nvPr/>
        </p:nvGrpSpPr>
        <p:grpSpPr>
          <a:xfrm>
            <a:off x="6969211" y="-236596"/>
            <a:ext cx="6454620" cy="3648685"/>
            <a:chOff x="6969211" y="-236596"/>
            <a:chExt cx="6454620" cy="3648685"/>
          </a:xfrm>
        </p:grpSpPr>
        <p:sp>
          <p:nvSpPr>
            <p:cNvPr id="2" name="Untertitel 2">
              <a:extLst>
                <a:ext uri="{FF2B5EF4-FFF2-40B4-BE49-F238E27FC236}">
                  <a16:creationId xmlns:a16="http://schemas.microsoft.com/office/drawing/2014/main" id="{3FE1443B-EAD2-B3CA-FA3C-FB30AB222218}"/>
                </a:ext>
              </a:extLst>
            </p:cNvPr>
            <p:cNvSpPr txBox="1">
              <a:spLocks/>
            </p:cNvSpPr>
            <p:nvPr/>
          </p:nvSpPr>
          <p:spPr>
            <a:xfrm>
              <a:off x="9103117" y="3001566"/>
              <a:ext cx="2445180" cy="4105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dirty="0">
                  <a:latin typeface="Halyard Display" pitchFamily="2" charset="77"/>
                </a:rPr>
                <a:t>Brake &amp; Wheel </a:t>
              </a:r>
              <a:r>
                <a:rPr lang="de-DE" dirty="0" err="1">
                  <a:latin typeface="Halyard Display" pitchFamily="2" charset="77"/>
                </a:rPr>
                <a:t>related</a:t>
              </a:r>
              <a:r>
                <a:rPr lang="de-DE" dirty="0">
                  <a:latin typeface="Halyard Display" pitchFamily="2" charset="77"/>
                </a:rPr>
                <a:t> </a:t>
              </a:r>
              <a:r>
                <a:rPr lang="de-DE" dirty="0" err="1">
                  <a:latin typeface="Halyard Display" pitchFamily="2" charset="77"/>
                </a:rPr>
                <a:t>products</a:t>
              </a:r>
              <a:br>
                <a:rPr lang="de-DE" dirty="0">
                  <a:latin typeface="Halyard Display" pitchFamily="2" charset="77"/>
                </a:rPr>
              </a:br>
              <a:endParaRPr lang="de-DE" dirty="0">
                <a:latin typeface="Halyard Display" pitchFamily="2" charset="77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A664A35-0CA2-7D92-4902-362F79B5C7FF}"/>
                </a:ext>
              </a:extLst>
            </p:cNvPr>
            <p:cNvSpPr/>
            <p:nvPr/>
          </p:nvSpPr>
          <p:spPr>
            <a:xfrm>
              <a:off x="6969211" y="2471351"/>
              <a:ext cx="727904" cy="727904"/>
            </a:xfrm>
            <a:prstGeom prst="ellipse">
              <a:avLst/>
            </a:prstGeom>
            <a:solidFill>
              <a:schemeClr val="tx1">
                <a:alpha val="45294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  <p:cxnSp>
          <p:nvCxnSpPr>
            <p:cNvPr id="17" name="Gerade Verbindung 16">
              <a:extLst>
                <a:ext uri="{FF2B5EF4-FFF2-40B4-BE49-F238E27FC236}">
                  <a16:creationId xmlns:a16="http://schemas.microsoft.com/office/drawing/2014/main" id="{1A872A75-E0CD-B1EF-295F-4CF60687A638}"/>
                </a:ext>
              </a:extLst>
            </p:cNvPr>
            <p:cNvCxnSpPr>
              <a:cxnSpLocks/>
            </p:cNvCxnSpPr>
            <p:nvPr/>
          </p:nvCxnSpPr>
          <p:spPr>
            <a:xfrm>
              <a:off x="7697115" y="2948974"/>
              <a:ext cx="1381869" cy="2471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Grafik 60">
              <a:extLst>
                <a:ext uri="{FF2B5EF4-FFF2-40B4-BE49-F238E27FC236}">
                  <a16:creationId xmlns:a16="http://schemas.microsoft.com/office/drawing/2014/main" id="{081EE850-8C76-914E-BD3A-B4C050854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6759" y="1431006"/>
              <a:ext cx="3060420" cy="17046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2" name="Grafik 61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BBDD2C22-BB78-D6D3-4699-55BAD03EE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643127">
              <a:off x="9347853" y="-236596"/>
              <a:ext cx="4075978" cy="33590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F91DF0D-9A49-AF20-D3AC-FC8AD5953A00}"/>
              </a:ext>
            </a:extLst>
          </p:cNvPr>
          <p:cNvGrpSpPr/>
          <p:nvPr/>
        </p:nvGrpSpPr>
        <p:grpSpPr>
          <a:xfrm>
            <a:off x="5659560" y="2702724"/>
            <a:ext cx="4988136" cy="4060294"/>
            <a:chOff x="5659560" y="2702724"/>
            <a:chExt cx="4988136" cy="406029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4291EBE-F66D-973A-3BBD-19005D2874AD}"/>
                </a:ext>
              </a:extLst>
            </p:cNvPr>
            <p:cNvSpPr/>
            <p:nvPr/>
          </p:nvSpPr>
          <p:spPr>
            <a:xfrm>
              <a:off x="5710429" y="2702724"/>
              <a:ext cx="727904" cy="727904"/>
            </a:xfrm>
            <a:prstGeom prst="ellipse">
              <a:avLst/>
            </a:prstGeom>
            <a:solidFill>
              <a:schemeClr val="tx1">
                <a:alpha val="45294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  <p:cxnSp>
          <p:nvCxnSpPr>
            <p:cNvPr id="57" name="Gerade Verbindung 56">
              <a:extLst>
                <a:ext uri="{FF2B5EF4-FFF2-40B4-BE49-F238E27FC236}">
                  <a16:creationId xmlns:a16="http://schemas.microsoft.com/office/drawing/2014/main" id="{BE7F292E-8FDC-E8ED-264E-2CDF6E8BCFBD}"/>
                </a:ext>
              </a:extLst>
            </p:cNvPr>
            <p:cNvCxnSpPr>
              <a:cxnSpLocks/>
            </p:cNvCxnSpPr>
            <p:nvPr/>
          </p:nvCxnSpPr>
          <p:spPr>
            <a:xfrm>
              <a:off x="6327540" y="3334298"/>
              <a:ext cx="533989" cy="9356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Untertitel 2">
              <a:extLst>
                <a:ext uri="{FF2B5EF4-FFF2-40B4-BE49-F238E27FC236}">
                  <a16:creationId xmlns:a16="http://schemas.microsoft.com/office/drawing/2014/main" id="{12963C5B-4D6C-1AE0-2B89-9CC0F7A6DCDE}"/>
                </a:ext>
              </a:extLst>
            </p:cNvPr>
            <p:cNvSpPr txBox="1">
              <a:spLocks/>
            </p:cNvSpPr>
            <p:nvPr/>
          </p:nvSpPr>
          <p:spPr>
            <a:xfrm>
              <a:off x="5810678" y="4180246"/>
              <a:ext cx="3328463" cy="4105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dirty="0">
                  <a:latin typeface="Halyard Display" pitchFamily="2" charset="77"/>
                </a:rPr>
                <a:t>Chassis </a:t>
              </a:r>
              <a:r>
                <a:rPr lang="de-DE" dirty="0" err="1">
                  <a:latin typeface="Halyard Display" pitchFamily="2" charset="77"/>
                </a:rPr>
                <a:t>components</a:t>
              </a:r>
              <a:br>
                <a:rPr lang="de-DE" dirty="0">
                  <a:latin typeface="Halyard Display" pitchFamily="2" charset="77"/>
                </a:rPr>
              </a:br>
              <a:endParaRPr lang="de-DE" dirty="0">
                <a:latin typeface="Halyard Display" pitchFamily="2" charset="77"/>
              </a:endParaRP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099E23F8-F28D-C237-3E0C-4D1305EE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9560" y="5010418"/>
              <a:ext cx="3128187" cy="17526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B9FE3D2D-A04A-0490-D5ED-86303570C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727197" y="4292730"/>
              <a:ext cx="2920499" cy="188696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E487CACF-2469-5E9A-1183-FA9D5E59DD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38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813A5-8523-20D1-ABC6-C5FD56BE6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B3F8B705-ADF3-A9AF-A206-5AA1E2658491}"/>
              </a:ext>
            </a:extLst>
          </p:cNvPr>
          <p:cNvSpPr txBox="1">
            <a:spLocks/>
          </p:cNvSpPr>
          <p:nvPr/>
        </p:nvSpPr>
        <p:spPr>
          <a:xfrm>
            <a:off x="1282613" y="1132999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Aerospace</a:t>
            </a:r>
            <a:endParaRPr lang="de-DE" altLang="en-US" sz="3600" dirty="0"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B36F14A-F4BD-3176-185A-3CF0F422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6718" y="3792479"/>
            <a:ext cx="3098800" cy="23241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boeing737parts.com/wp-content/uploads/2011/08/IMG_0112.jpg">
            <a:extLst>
              <a:ext uri="{FF2B5EF4-FFF2-40B4-BE49-F238E27FC236}">
                <a16:creationId xmlns:a16="http://schemas.microsoft.com/office/drawing/2014/main" id="{33661D23-4E5A-B60C-D24F-EAE31B10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652" y="3792479"/>
            <a:ext cx="3101511" cy="23241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4D7600E-81D7-3EFD-2E2B-784D26E5E0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642" y="741421"/>
            <a:ext cx="5164151" cy="3972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8F26A10-977D-250D-C7AE-2453FB333B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14139" y="1728186"/>
            <a:ext cx="3387728" cy="189543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4419C6A4-9B63-04D4-5711-D5A6AD36A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E416064F-105A-41A4-9ED1-4075FA4070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78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9A04F-E894-FC04-6CF4-3EE433C9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80CE4C7A-78DE-F168-D67A-9354C84DDA0B}"/>
              </a:ext>
            </a:extLst>
          </p:cNvPr>
          <p:cNvSpPr txBox="1">
            <a:spLocks/>
          </p:cNvSpPr>
          <p:nvPr/>
        </p:nvSpPr>
        <p:spPr>
          <a:xfrm>
            <a:off x="1282613" y="1130626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Electric motor manufacturing</a:t>
            </a:r>
            <a:endParaRPr lang="de-DE" altLang="en-US" sz="3600" dirty="0">
              <a:latin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F64C17-0362-F4AB-316F-1EC541B44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6977" y="2203843"/>
            <a:ext cx="2977645" cy="213320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DF1A59C-32C4-BE29-C236-B937827646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84251" y="-91528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Untertitel 2">
            <a:extLst>
              <a:ext uri="{FF2B5EF4-FFF2-40B4-BE49-F238E27FC236}">
                <a16:creationId xmlns:a16="http://schemas.microsoft.com/office/drawing/2014/main" id="{0E852F30-7F93-33AD-0123-5C3C3CA731A6}"/>
              </a:ext>
            </a:extLst>
          </p:cNvPr>
          <p:cNvSpPr txBox="1">
            <a:spLocks/>
          </p:cNvSpPr>
          <p:nvPr/>
        </p:nvSpPr>
        <p:spPr>
          <a:xfrm>
            <a:off x="3135024" y="2203843"/>
            <a:ext cx="7343506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5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PCD inserts for corner radius- and peel turning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800" dirty="0">
                <a:latin typeface="Arial" panose="020B0604020202020204" pitchFamily="34" charset="0"/>
              </a:rPr>
              <a:t>(e.g. commutator turning)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5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PCD-tipped stripping knives 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FF17A7B-1BA4-0E5C-D064-AF8D37D3F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86F116-9587-A871-DCDF-DD8B1F97AB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06777" y="3429000"/>
            <a:ext cx="3237073" cy="254757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5D3CAD2-C76E-14B9-67BB-FD9B0260A3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42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34C02-8CD5-9B53-D026-2CE86DD28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30">
            <a:extLst>
              <a:ext uri="{FF2B5EF4-FFF2-40B4-BE49-F238E27FC236}">
                <a16:creationId xmlns:a16="http://schemas.microsoft.com/office/drawing/2014/main" id="{29649884-A4E1-6941-91BB-214708B0E377}"/>
              </a:ext>
            </a:extLst>
          </p:cNvPr>
          <p:cNvSpPr/>
          <p:nvPr/>
        </p:nvSpPr>
        <p:spPr>
          <a:xfrm>
            <a:off x="-947240" y="4280549"/>
            <a:ext cx="14086475" cy="1505978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E5ED7EF5-219D-F451-8437-99C7EA9DCF18}"/>
              </a:ext>
            </a:extLst>
          </p:cNvPr>
          <p:cNvSpPr txBox="1">
            <a:spLocks/>
          </p:cNvSpPr>
          <p:nvPr/>
        </p:nvSpPr>
        <p:spPr>
          <a:xfrm>
            <a:off x="1282613" y="1071473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200" dirty="0">
                <a:latin typeface="Arial" panose="020B0604020202020204" pitchFamily="34" charset="0"/>
              </a:rPr>
              <a:t>Electronics / Printed circuit boards (PCB)</a:t>
            </a:r>
            <a:endParaRPr lang="de-DE" altLang="en-US" sz="3200" dirty="0">
              <a:latin typeface="Arial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5056513-769B-23B0-273C-60FCA9401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5517" y="606696"/>
            <a:ext cx="2014538" cy="284791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 descr="Ein Bild, das Screenshot, Autoteile, Kreis, Zahnrad enthält.&#10;&#10;Automatisch generierte Beschreibung">
            <a:extLst>
              <a:ext uri="{FF2B5EF4-FFF2-40B4-BE49-F238E27FC236}">
                <a16:creationId xmlns:a16="http://schemas.microsoft.com/office/drawing/2014/main" id="{9A32947E-5FFD-7EEE-F6E5-993AB6C7F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467" y="16932"/>
            <a:ext cx="2218267" cy="32349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 descr="Ein Bild, das Zahnrad, Metallwaren, Rad enthält.&#10;&#10;Automatisch generierte Beschreibung">
            <a:extLst>
              <a:ext uri="{FF2B5EF4-FFF2-40B4-BE49-F238E27FC236}">
                <a16:creationId xmlns:a16="http://schemas.microsoft.com/office/drawing/2014/main" id="{C81F56FA-EF5A-EE6A-F98F-315B66D683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192" y="2323740"/>
            <a:ext cx="5685653" cy="4004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Untertitel 2">
            <a:extLst>
              <a:ext uri="{FF2B5EF4-FFF2-40B4-BE49-F238E27FC236}">
                <a16:creationId xmlns:a16="http://schemas.microsoft.com/office/drawing/2014/main" id="{BD8A2EB4-B40D-FCE7-0FB0-82A16153B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1F65DBC9-D328-953A-AFD7-F8781C6E50B7}"/>
              </a:ext>
            </a:extLst>
          </p:cNvPr>
          <p:cNvSpPr txBox="1">
            <a:spLocks/>
          </p:cNvSpPr>
          <p:nvPr/>
        </p:nvSpPr>
        <p:spPr>
          <a:xfrm>
            <a:off x="3208866" y="1783555"/>
            <a:ext cx="6480436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en-US" sz="1800" dirty="0">
                <a:latin typeface="Arial" panose="020B0604020202020204" pitchFamily="34" charset="0"/>
              </a:rPr>
              <a:t>PCD and carbide tools for production and </a:t>
            </a:r>
            <a:r>
              <a:rPr lang="en-US" altLang="en-US" sz="1800" dirty="0" err="1">
                <a:latin typeface="Arial" panose="020B0604020202020204" pitchFamily="34" charset="0"/>
              </a:rPr>
              <a:t>depaneling</a:t>
            </a:r>
            <a:r>
              <a:rPr lang="en-US" altLang="en-US" sz="1800" dirty="0">
                <a:latin typeface="Arial" panose="020B0604020202020204" pitchFamily="34" charset="0"/>
              </a:rPr>
              <a:t> of PCB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Edge </a:t>
            </a:r>
            <a:r>
              <a:rPr lang="en-US" altLang="en-US" sz="1600" dirty="0" err="1">
                <a:latin typeface="Arial" panose="020B0604020202020204" pitchFamily="34" charset="0"/>
              </a:rPr>
              <a:t>bevelling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End milling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Bevelling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Cutting, scoring, sawing etc.</a:t>
            </a:r>
          </a:p>
        </p:txBody>
      </p:sp>
      <p:sp>
        <p:nvSpPr>
          <p:cNvPr id="29" name="Untertitel 2">
            <a:extLst>
              <a:ext uri="{FF2B5EF4-FFF2-40B4-BE49-F238E27FC236}">
                <a16:creationId xmlns:a16="http://schemas.microsoft.com/office/drawing/2014/main" id="{A58626C7-5274-997E-732A-A6C0BA9CCE53}"/>
              </a:ext>
            </a:extLst>
          </p:cNvPr>
          <p:cNvSpPr txBox="1">
            <a:spLocks/>
          </p:cNvSpPr>
          <p:nvPr/>
        </p:nvSpPr>
        <p:spPr>
          <a:xfrm>
            <a:off x="5008402" y="3984699"/>
            <a:ext cx="2014538" cy="2150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IMS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Aluminum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Copper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30" name="Untertitel 2">
            <a:extLst>
              <a:ext uri="{FF2B5EF4-FFF2-40B4-BE49-F238E27FC236}">
                <a16:creationId xmlns:a16="http://schemas.microsoft.com/office/drawing/2014/main" id="{2A014B67-1925-052E-AE9D-4CA613F4F422}"/>
              </a:ext>
            </a:extLst>
          </p:cNvPr>
          <p:cNvSpPr txBox="1">
            <a:spLocks/>
          </p:cNvSpPr>
          <p:nvPr/>
        </p:nvSpPr>
        <p:spPr>
          <a:xfrm>
            <a:off x="3208866" y="4160485"/>
            <a:ext cx="2014538" cy="2150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Multilayer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Rigid-flex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F66B963E-9838-A771-F3E9-E4405F96EE6F}"/>
              </a:ext>
            </a:extLst>
          </p:cNvPr>
          <p:cNvSpPr txBox="1">
            <a:spLocks/>
          </p:cNvSpPr>
          <p:nvPr/>
        </p:nvSpPr>
        <p:spPr>
          <a:xfrm>
            <a:off x="331119" y="4739024"/>
            <a:ext cx="9358183" cy="496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various</a:t>
            </a:r>
            <a:r>
              <a:rPr lang="de-DE" sz="1800" dirty="0">
                <a:latin typeface="Halyard Display" pitchFamily="2" charset="77"/>
              </a:rPr>
              <a:t> PCB </a:t>
            </a:r>
            <a:r>
              <a:rPr lang="de-DE" sz="1800" dirty="0" err="1">
                <a:latin typeface="Halyard Display" pitchFamily="2" charset="77"/>
              </a:rPr>
              <a:t>materials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E9B9C190-03B9-5C8B-D920-EA7D647DB0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2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91476-B0BC-5CAB-18D7-620E4B188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EB04C92-0186-6272-759A-59DD3CC633B9}"/>
              </a:ext>
            </a:extLst>
          </p:cNvPr>
          <p:cNvSpPr/>
          <p:nvPr/>
        </p:nvSpPr>
        <p:spPr>
          <a:xfrm>
            <a:off x="-419952" y="5013145"/>
            <a:ext cx="13373952" cy="1120766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1BB991-A651-DE9D-D393-46856B23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767354"/>
            <a:ext cx="9358183" cy="1025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dirty="0" err="1">
                <a:latin typeface="Halyard Display" pitchFamily="2" charset="77"/>
              </a:rPr>
              <a:t>Pioneering</a:t>
            </a:r>
            <a:r>
              <a:rPr lang="de-DE" sz="3600" dirty="0">
                <a:latin typeface="Halyard Display" pitchFamily="2" charset="77"/>
              </a:rPr>
              <a:t> PCD, </a:t>
            </a:r>
            <a:r>
              <a:rPr lang="de-DE" sz="3600" dirty="0" err="1">
                <a:latin typeface="Halyard Display" pitchFamily="2" charset="77"/>
              </a:rPr>
              <a:t>diamond</a:t>
            </a:r>
            <a:r>
              <a:rPr lang="de-DE" sz="3600" dirty="0">
                <a:latin typeface="Halyard Display" pitchFamily="2" charset="77"/>
              </a:rPr>
              <a:t> &amp; CBN </a:t>
            </a:r>
            <a:r>
              <a:rPr lang="de-DE" sz="3600" dirty="0" err="1">
                <a:latin typeface="Halyard Display" pitchFamily="2" charset="77"/>
              </a:rPr>
              <a:t>tooling</a:t>
            </a:r>
            <a:br>
              <a:rPr lang="de-DE" sz="3600" dirty="0">
                <a:latin typeface="Halyard Display" pitchFamily="2" charset="77"/>
              </a:rPr>
            </a:b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–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over</a:t>
            </a: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 100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years</a:t>
            </a: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of</a:t>
            </a: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know-how</a:t>
            </a:r>
            <a:endParaRPr lang="de-DE" sz="2000" dirty="0">
              <a:solidFill>
                <a:srgbClr val="00B0F0"/>
              </a:solidFill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C6DD6609-6EB3-F92D-0445-A7608E21F37B}"/>
              </a:ext>
            </a:extLst>
          </p:cNvPr>
          <p:cNvSpPr txBox="1">
            <a:spLocks/>
          </p:cNvSpPr>
          <p:nvPr/>
        </p:nvSpPr>
        <p:spPr>
          <a:xfrm>
            <a:off x="3595165" y="1635229"/>
            <a:ext cx="8490543" cy="42089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800"/>
              </a:lnSpc>
              <a:buBlip>
                <a:blip r:embed="rId3"/>
              </a:buBlip>
            </a:pPr>
            <a:r>
              <a:rPr lang="en-US" altLang="en-US" sz="2000" b="1" dirty="0">
                <a:latin typeface="Halyard Display" pitchFamily="2" charset="77"/>
              </a:rPr>
              <a:t>Economical solutions to advance your performance</a:t>
            </a:r>
            <a:br>
              <a:rPr lang="en-US" altLang="en-US" sz="20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High-level cutting operations requiring PCD do not always need new systems.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We recondition your used tooling into highly advanced PCD tools.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800"/>
              </a:lnSpc>
              <a:buBlip>
                <a:blip r:embed="rId3"/>
              </a:buBlip>
            </a:pPr>
            <a:r>
              <a:rPr lang="en-US" altLang="en-US" sz="2000" b="1" dirty="0">
                <a:latin typeface="Halyard Display" pitchFamily="2" charset="77"/>
              </a:rPr>
              <a:t>Servicing of all PCD</a:t>
            </a:r>
            <a:br>
              <a:rPr lang="en-US" altLang="en-US" sz="24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For our tools and for other manufacturers’ products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800"/>
              </a:lnSpc>
              <a:buBlip>
                <a:blip r:embed="rId3"/>
              </a:buBlip>
            </a:pPr>
            <a:r>
              <a:rPr lang="en-US" altLang="en-US" sz="2000" b="1" dirty="0">
                <a:latin typeface="Halyard Display" pitchFamily="2" charset="77"/>
              </a:rPr>
              <a:t>Production of all new tooling</a:t>
            </a:r>
            <a:br>
              <a:rPr lang="en-US" altLang="en-US" sz="24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For non-ferrous metals, wood, and composite materials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83312ED-0BF7-79DC-253C-647010BAB2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-50292" y="49049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2A8DEBC8-5E83-0AAC-7546-1A2FFD923C7E}"/>
              </a:ext>
            </a:extLst>
          </p:cNvPr>
          <p:cNvSpPr txBox="1">
            <a:spLocks/>
          </p:cNvSpPr>
          <p:nvPr/>
        </p:nvSpPr>
        <p:spPr>
          <a:xfrm>
            <a:off x="1987986" y="5130796"/>
            <a:ext cx="8490543" cy="1259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1800" dirty="0">
                <a:latin typeface="Halyard Display" pitchFamily="2" charset="77"/>
              </a:rPr>
              <a:t>Our mission: Being an </a:t>
            </a:r>
            <a:r>
              <a:rPr lang="en-US" altLang="en-US" sz="1800" b="1" dirty="0">
                <a:latin typeface="Halyard Display" pitchFamily="2" charset="77"/>
              </a:rPr>
              <a:t>active</a:t>
            </a:r>
            <a:r>
              <a:rPr lang="en-US" altLang="en-US" sz="1800" dirty="0">
                <a:latin typeface="Halyard Display" pitchFamily="2" charset="77"/>
              </a:rPr>
              <a:t> partner in your application process</a:t>
            </a:r>
            <a:br>
              <a:rPr lang="en-US" altLang="en-US" sz="1800" dirty="0">
                <a:latin typeface="Halyard Display" pitchFamily="2" charset="77"/>
              </a:rPr>
            </a:br>
            <a:r>
              <a:rPr lang="en-US" altLang="en-US" sz="1800" dirty="0">
                <a:latin typeface="Halyard Display" pitchFamily="2" charset="77"/>
              </a:rPr>
              <a:t>– from start to finish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7" name="Grafik 6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C749FE0-5198-04E0-5327-BA34893AA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724C0EE-0E2C-8477-2FF4-5CC93337B8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57905">
            <a:off x="6889928" y="2563376"/>
            <a:ext cx="7770327" cy="435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917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B0A28-6B3A-A236-8F9F-A21A8DFF3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Uhr, Platane Flugzeug Hobel, Rakete enthält.&#10;&#10;Automatisch generierte Beschreibung">
            <a:extLst>
              <a:ext uri="{FF2B5EF4-FFF2-40B4-BE49-F238E27FC236}">
                <a16:creationId xmlns:a16="http://schemas.microsoft.com/office/drawing/2014/main" id="{8FD4DDD0-71FE-75A0-86EB-ED20FC7C69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83" y="1170039"/>
            <a:ext cx="10152347" cy="56879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Untertitel 2">
            <a:extLst>
              <a:ext uri="{FF2B5EF4-FFF2-40B4-BE49-F238E27FC236}">
                <a16:creationId xmlns:a16="http://schemas.microsoft.com/office/drawing/2014/main" id="{B5F826FF-62E4-815E-E604-3DFA84641360}"/>
              </a:ext>
            </a:extLst>
          </p:cNvPr>
          <p:cNvSpPr txBox="1">
            <a:spLocks/>
          </p:cNvSpPr>
          <p:nvPr/>
        </p:nvSpPr>
        <p:spPr>
          <a:xfrm>
            <a:off x="1278922" y="1077661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Wind Power / </a:t>
            </a:r>
            <a:r>
              <a:rPr lang="en-US" altLang="en-US" sz="2800" dirty="0" err="1">
                <a:latin typeface="Arial" panose="020B0604020202020204" pitchFamily="34" charset="0"/>
              </a:rPr>
              <a:t>Rotorblade</a:t>
            </a:r>
            <a:r>
              <a:rPr lang="en-US" altLang="en-US" sz="2800" dirty="0">
                <a:latin typeface="Arial" panose="020B0604020202020204" pitchFamily="34" charset="0"/>
              </a:rPr>
              <a:t> root end processing</a:t>
            </a:r>
            <a:endParaRPr lang="de-DE" altLang="en-US" sz="2800" dirty="0">
              <a:latin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5245C9C-8E71-91D5-B28C-D868B451FB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4641" y="4178081"/>
            <a:ext cx="5108268" cy="41976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76500376-6E90-E287-34DF-A7BCDE20E1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697921">
            <a:off x="7784081" y="-1827062"/>
            <a:ext cx="10770834" cy="59942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DDA350C-61C4-8218-3728-F2CA5E1C0A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542" y="2149298"/>
            <a:ext cx="3293533" cy="186472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8D1B5692-82F5-A7D1-08E5-4ED45FB81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994AA9A-7535-288F-1D74-B49B73A827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497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09FE-5909-65CE-557B-8A054ADF3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80E8C15F-9309-B22C-14F6-D46E7F733D94}"/>
              </a:ext>
            </a:extLst>
          </p:cNvPr>
          <p:cNvSpPr txBox="1">
            <a:spLocks/>
          </p:cNvSpPr>
          <p:nvPr/>
        </p:nvSpPr>
        <p:spPr>
          <a:xfrm>
            <a:off x="1282613" y="1073865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Gravure printing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35CC33E-CA93-A53F-BC2A-41C168A33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531" y="1954975"/>
            <a:ext cx="5287352" cy="451739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Untertitel 2">
            <a:extLst>
              <a:ext uri="{FF2B5EF4-FFF2-40B4-BE49-F238E27FC236}">
                <a16:creationId xmlns:a16="http://schemas.microsoft.com/office/drawing/2014/main" id="{870DC93E-164F-D17E-1AD9-2B190FF32DF3}"/>
              </a:ext>
            </a:extLst>
          </p:cNvPr>
          <p:cNvSpPr txBox="1">
            <a:spLocks/>
          </p:cNvSpPr>
          <p:nvPr/>
        </p:nvSpPr>
        <p:spPr>
          <a:xfrm>
            <a:off x="6036732" y="2203843"/>
            <a:ext cx="4441797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high-precision cylinder processing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cutting tools for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400" dirty="0">
                <a:latin typeface="Arial" panose="020B0604020202020204" pitchFamily="34" charset="0"/>
              </a:rPr>
              <a:t>CFM machines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400" dirty="0" err="1">
                <a:latin typeface="Arial" panose="020B0604020202020204" pitchFamily="34" charset="0"/>
              </a:rPr>
              <a:t>Polishmaster</a:t>
            </a:r>
            <a:r>
              <a:rPr lang="en-US" altLang="en-US" sz="1400" dirty="0">
                <a:latin typeface="Arial" panose="020B0604020202020204" pitchFamily="34" charset="0"/>
              </a:rPr>
              <a:t> milling machines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400" dirty="0" err="1">
                <a:latin typeface="Arial" panose="020B0604020202020204" pitchFamily="34" charset="0"/>
              </a:rPr>
              <a:t>Acigraf</a:t>
            </a:r>
            <a:r>
              <a:rPr lang="en-US" altLang="en-US" sz="1400" dirty="0">
                <a:latin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</a:rPr>
              <a:t>SuperPerfast</a:t>
            </a:r>
            <a:r>
              <a:rPr lang="en-US" altLang="en-US" sz="1400" dirty="0">
                <a:latin typeface="Arial" panose="020B0604020202020204" pitchFamily="34" charset="0"/>
              </a:rPr>
              <a:t> machines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9" name="Grafik 8" descr="Ein Bild, das Kunst, Design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847AFE6B-384E-FB69-3395-7AE2D5638E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884" y="3014922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 descr="Ein Bild, das Screenshot, Elektronik, Fahren, Design enthält.&#10;&#10;Automatisch generierte Beschreibung">
            <a:extLst>
              <a:ext uri="{FF2B5EF4-FFF2-40B4-BE49-F238E27FC236}">
                <a16:creationId xmlns:a16="http://schemas.microsoft.com/office/drawing/2014/main" id="{BCE0939F-DA1A-6A69-F947-E5B1565110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252" y="422822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 descr="Ein Bild, das Screenshot, Kreis, Schwarzweiß enthält.&#10;&#10;Automatisch generierte Beschreibung">
            <a:extLst>
              <a:ext uri="{FF2B5EF4-FFF2-40B4-BE49-F238E27FC236}">
                <a16:creationId xmlns:a16="http://schemas.microsoft.com/office/drawing/2014/main" id="{D2A4E42F-B81E-A569-A2B3-63343E743F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10603">
            <a:off x="4248662" y="4824630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307265FE-7618-B2A2-ED3F-2BB7E2134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3" name="Grafik 2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E3735B9-06B1-9FCD-CB6D-EEF13E5EC0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49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60253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244C03-DD09-08DE-FA61-E9FA06457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>
            <a:extLst>
              <a:ext uri="{FF2B5EF4-FFF2-40B4-BE49-F238E27FC236}">
                <a16:creationId xmlns:a16="http://schemas.microsoft.com/office/drawing/2014/main" id="{2E0D0554-04E5-2E4C-536E-54B94844CE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019" y="3488080"/>
            <a:ext cx="6578600" cy="36897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E4BAA3C-2ACB-8FC4-95A1-BBAFFABC4D8D}"/>
              </a:ext>
            </a:extLst>
          </p:cNvPr>
          <p:cNvSpPr/>
          <p:nvPr/>
        </p:nvSpPr>
        <p:spPr>
          <a:xfrm>
            <a:off x="-516466" y="1991167"/>
            <a:ext cx="15140970" cy="1417773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8BE8A6F-F668-AB20-E269-4F3EEB92B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609" y="-260028"/>
            <a:ext cx="5921734" cy="33177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2937A030-AA11-1538-8B59-CBCB782228AA}"/>
              </a:ext>
            </a:extLst>
          </p:cNvPr>
          <p:cNvSpPr txBox="1">
            <a:spLocks/>
          </p:cNvSpPr>
          <p:nvPr/>
        </p:nvSpPr>
        <p:spPr>
          <a:xfrm>
            <a:off x="4481820" y="1354474"/>
            <a:ext cx="348709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Panel sizing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Through-feed processing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Stationary processing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21B65D7-CCF5-905C-F74C-830636FC4C51}"/>
              </a:ext>
            </a:extLst>
          </p:cNvPr>
          <p:cNvSpPr txBox="1"/>
          <p:nvPr/>
        </p:nvSpPr>
        <p:spPr>
          <a:xfrm>
            <a:off x="6364081" y="5913931"/>
            <a:ext cx="77298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Maximum tool lives and extremely stable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cutting edges due to adapted PCD qualities.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77EF3F-CD74-B25E-467F-37A849BD58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388" y="1629559"/>
            <a:ext cx="3858683" cy="256942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BB1E102-B213-3DAC-7C71-75C17759E8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9328117" y="-123677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 descr="Ein Bild, das Kreis, Screenshot, Zahnrad, Cartoon enthält.&#10;&#10;Automatisch generierte Beschreibung">
            <a:extLst>
              <a:ext uri="{FF2B5EF4-FFF2-40B4-BE49-F238E27FC236}">
                <a16:creationId xmlns:a16="http://schemas.microsoft.com/office/drawing/2014/main" id="{F0C34108-8E86-CEA5-1D4A-911B128413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4384" y="3398806"/>
            <a:ext cx="8492953" cy="4758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BE12682-DD68-8FD9-02CC-F34707B488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314" y="5213965"/>
            <a:ext cx="1830521" cy="1508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59C26BE1-8B38-701D-14BC-EF52042C621B}"/>
              </a:ext>
            </a:extLst>
          </p:cNvPr>
          <p:cNvSpPr txBox="1">
            <a:spLocks/>
          </p:cNvSpPr>
          <p:nvPr/>
        </p:nvSpPr>
        <p:spPr>
          <a:xfrm>
            <a:off x="1278924" y="1082266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Woodworking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1C32FBEE-0D8C-5A9F-5229-72B1AF07F9DA}"/>
              </a:ext>
            </a:extLst>
          </p:cNvPr>
          <p:cNvSpPr txBox="1">
            <a:spLocks/>
          </p:cNvSpPr>
          <p:nvPr/>
        </p:nvSpPr>
        <p:spPr>
          <a:xfrm>
            <a:off x="4481820" y="2914273"/>
            <a:ext cx="465508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Jointing, edge trimming &amp; nesting cutters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Universal &amp; profile </a:t>
            </a:r>
            <a:r>
              <a:rPr lang="en-US" altLang="en-US" sz="1600" dirty="0" err="1">
                <a:latin typeface="Arial" panose="020B0604020202020204" pitchFamily="34" charset="0"/>
              </a:rPr>
              <a:t>routerbits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Hoggers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Sawblades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52497229-3E9F-458E-5631-E8584901199D}"/>
              </a:ext>
            </a:extLst>
          </p:cNvPr>
          <p:cNvSpPr txBox="1">
            <a:spLocks/>
          </p:cNvSpPr>
          <p:nvPr/>
        </p:nvSpPr>
        <p:spPr>
          <a:xfrm>
            <a:off x="1416908" y="581087"/>
            <a:ext cx="9358183" cy="496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800">
                <a:latin typeface="Halyard Display" pitchFamily="2" charset="77"/>
              </a:rPr>
              <a:t>Industries machining with PCD tools</a:t>
            </a:r>
            <a:endParaRPr lang="de-DE" sz="1800" dirty="0">
              <a:latin typeface="Halyard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2187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EF743-F324-7109-259D-567E37EFF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11812BD-F458-2EAE-EA20-F85A94819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658" y="3392654"/>
            <a:ext cx="3231573" cy="2085279"/>
          </a:xfrm>
          <a:prstGeom prst="rect">
            <a:avLst/>
          </a:prstGeom>
          <a:solidFill>
            <a:srgbClr val="002554"/>
          </a:solidFill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Untertitel 2">
            <a:extLst>
              <a:ext uri="{FF2B5EF4-FFF2-40B4-BE49-F238E27FC236}">
                <a16:creationId xmlns:a16="http://schemas.microsoft.com/office/drawing/2014/main" id="{61B81766-7AF0-81A7-A99C-518C6664EF1B}"/>
              </a:ext>
            </a:extLst>
          </p:cNvPr>
          <p:cNvSpPr txBox="1">
            <a:spLocks/>
          </p:cNvSpPr>
          <p:nvPr/>
        </p:nvSpPr>
        <p:spPr>
          <a:xfrm>
            <a:off x="1278924" y="1080765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Optics</a:t>
            </a:r>
            <a:endParaRPr lang="de-DE" altLang="en-US" sz="3600" dirty="0">
              <a:latin typeface="Arial" panose="020B0604020202020204" pitchFamily="34" charset="0"/>
            </a:endParaRPr>
          </a:p>
        </p:txBody>
      </p:sp>
      <p:pic>
        <p:nvPicPr>
          <p:cNvPr id="6" name="Picture 10" descr="http://www.made-in-china.com/image/2f0j00ACwTIEJaADkqM/CR-39-Lenses.jpg">
            <a:extLst>
              <a:ext uri="{FF2B5EF4-FFF2-40B4-BE49-F238E27FC236}">
                <a16:creationId xmlns:a16="http://schemas.microsoft.com/office/drawing/2014/main" id="{B905332B-8E96-9384-784B-C7D6D7B8E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038" y="1614725"/>
            <a:ext cx="2590800" cy="2514600"/>
          </a:xfrm>
          <a:prstGeom prst="rect">
            <a:avLst/>
          </a:prstGeom>
          <a:ln>
            <a:solidFill>
              <a:srgbClr val="00B0F0"/>
            </a:solidFill>
          </a:ln>
          <a:effectLst>
            <a:softEdge rad="0"/>
          </a:effectLst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5A863292-D775-036E-8057-A457521AB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085" y="3749613"/>
            <a:ext cx="2590800" cy="2527300"/>
          </a:xfrm>
          <a:prstGeom prst="rect">
            <a:avLst/>
          </a:prstGeom>
          <a:ln>
            <a:solidFill>
              <a:srgbClr val="00B0F0"/>
            </a:solidFill>
          </a:ln>
          <a:effectLst>
            <a:softEdge rad="0"/>
          </a:effectLst>
        </p:spPr>
      </p:pic>
      <p:pic>
        <p:nvPicPr>
          <p:cNvPr id="11" name="Grafik 10" descr="Ein Bild, das Zahnrad, Rad enthält.&#10;&#10;Automatisch generierte Beschreibung">
            <a:extLst>
              <a:ext uri="{FF2B5EF4-FFF2-40B4-BE49-F238E27FC236}">
                <a16:creationId xmlns:a16="http://schemas.microsoft.com/office/drawing/2014/main" id="{545931B7-CA5B-1A31-7251-502866CF89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4039" y="1301859"/>
            <a:ext cx="3860800" cy="2895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Untertitel 2">
            <a:extLst>
              <a:ext uri="{FF2B5EF4-FFF2-40B4-BE49-F238E27FC236}">
                <a16:creationId xmlns:a16="http://schemas.microsoft.com/office/drawing/2014/main" id="{EFB5FBE2-BF37-F1C5-42E8-5A18B7A10FAB}"/>
              </a:ext>
            </a:extLst>
          </p:cNvPr>
          <p:cNvSpPr txBox="1">
            <a:spLocks/>
          </p:cNvSpPr>
          <p:nvPr/>
        </p:nvSpPr>
        <p:spPr>
          <a:xfrm>
            <a:off x="5791658" y="5556141"/>
            <a:ext cx="6400342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en-US" sz="1800" dirty="0">
                <a:latin typeface="Arial" panose="020B0604020202020204" pitchFamily="34" charset="0"/>
              </a:rPr>
              <a:t>Eye glass machining tools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800" dirty="0">
                <a:latin typeface="Arial" panose="020B0604020202020204" pitchFamily="34" charset="0"/>
              </a:rPr>
              <a:t>for the polycarbonate lens</a:t>
            </a:r>
            <a:endParaRPr lang="de-DE" altLang="en-US" sz="1800" dirty="0">
              <a:latin typeface="Arial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4990312-143A-F65A-7FA9-52AB68B0C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3" name="Grafik 2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2C4ECAB3-3E06-C679-1716-72285FB933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74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DF8C1-F2F3-876D-C09E-026D509AD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A32F11C9-2756-BFF5-506B-56FCEA351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297290">
            <a:off x="4940508" y="-134515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A87CADB7-6C89-0E09-0F10-EB99931E65CA}"/>
              </a:ext>
            </a:extLst>
          </p:cNvPr>
          <p:cNvSpPr/>
          <p:nvPr/>
        </p:nvSpPr>
        <p:spPr>
          <a:xfrm>
            <a:off x="4360333" y="0"/>
            <a:ext cx="2631337" cy="6858000"/>
          </a:xfrm>
          <a:prstGeom prst="rect">
            <a:avLst/>
          </a:prstGeom>
          <a:gradFill>
            <a:gsLst>
              <a:gs pos="0">
                <a:srgbClr val="002554"/>
              </a:gs>
              <a:gs pos="99000">
                <a:schemeClr val="accent4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7E0BA8FF-C3FD-13AC-8DB7-63E8EAF9BD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100" y="2834155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1F75E5D-F14D-84C4-84E9-97672FE9B9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478" y="4119597"/>
            <a:ext cx="2461471" cy="1379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475794-5535-E6DC-7184-69B7EF6FD5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540" y="3422870"/>
            <a:ext cx="6160156" cy="34512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510974B-6C95-E0A9-5336-A509793D0E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9" y="0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505B3D91-731C-F925-F22F-D3A04EC4B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2478072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In </a:t>
            </a:r>
            <a:r>
              <a:rPr lang="de-DE" sz="3600" dirty="0" err="1">
                <a:latin typeface="Halyard Display" pitchFamily="2" charset="77"/>
              </a:rPr>
              <a:t>summary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of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industries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FE3D9792-E7D3-E6D2-4A12-9DE3B2B60F95}"/>
              </a:ext>
            </a:extLst>
          </p:cNvPr>
          <p:cNvSpPr txBox="1">
            <a:spLocks/>
          </p:cNvSpPr>
          <p:nvPr/>
        </p:nvSpPr>
        <p:spPr>
          <a:xfrm>
            <a:off x="8395215" y="1396701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Electronics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A2DE34E5-795A-703C-167D-83266026DD04}"/>
              </a:ext>
            </a:extLst>
          </p:cNvPr>
          <p:cNvSpPr txBox="1">
            <a:spLocks/>
          </p:cNvSpPr>
          <p:nvPr/>
        </p:nvSpPr>
        <p:spPr>
          <a:xfrm>
            <a:off x="3898151" y="1935331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Electric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motor</a:t>
            </a: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manufacturing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11A0A48F-D2EC-0BAC-2303-6D6BBD34F756}"/>
              </a:ext>
            </a:extLst>
          </p:cNvPr>
          <p:cNvSpPr txBox="1">
            <a:spLocks/>
          </p:cNvSpPr>
          <p:nvPr/>
        </p:nvSpPr>
        <p:spPr>
          <a:xfrm>
            <a:off x="1113723" y="1201392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Automotive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DC3BA553-57AF-2343-C6DE-D2C4F1D9D2DD}"/>
              </a:ext>
            </a:extLst>
          </p:cNvPr>
          <p:cNvSpPr txBox="1">
            <a:spLocks/>
          </p:cNvSpPr>
          <p:nvPr/>
        </p:nvSpPr>
        <p:spPr>
          <a:xfrm>
            <a:off x="5488160" y="4547472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Wind power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5" name="Untertitel 2">
            <a:extLst>
              <a:ext uri="{FF2B5EF4-FFF2-40B4-BE49-F238E27FC236}">
                <a16:creationId xmlns:a16="http://schemas.microsoft.com/office/drawing/2014/main" id="{F12DE5B9-1E92-5989-C38B-286316CFB192}"/>
              </a:ext>
            </a:extLst>
          </p:cNvPr>
          <p:cNvSpPr txBox="1">
            <a:spLocks/>
          </p:cNvSpPr>
          <p:nvPr/>
        </p:nvSpPr>
        <p:spPr>
          <a:xfrm>
            <a:off x="418579" y="5967334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Woodworking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6" name="Untertitel 2">
            <a:extLst>
              <a:ext uri="{FF2B5EF4-FFF2-40B4-BE49-F238E27FC236}">
                <a16:creationId xmlns:a16="http://schemas.microsoft.com/office/drawing/2014/main" id="{9AB0B03E-1C46-CB59-605D-6B1495B25301}"/>
              </a:ext>
            </a:extLst>
          </p:cNvPr>
          <p:cNvSpPr txBox="1">
            <a:spLocks/>
          </p:cNvSpPr>
          <p:nvPr/>
        </p:nvSpPr>
        <p:spPr>
          <a:xfrm>
            <a:off x="8174092" y="4670132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Gravure</a:t>
            </a: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printing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7DB1D29-48BA-FCBA-FCD1-F543FAD21B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682" y="4346256"/>
            <a:ext cx="2366757" cy="169696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FDB78016-C68B-2C88-8BB8-D8D02A9237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-257221" y="3848876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AFEE644-8EA6-1404-645F-1DD47D5780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4189" y="0"/>
            <a:ext cx="2014538" cy="28479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Ein Bild, das Kreis, Screenshot, Zahnrad, Design enthält.&#10;&#10;Automatisch generierte Beschreibung">
            <a:extLst>
              <a:ext uri="{FF2B5EF4-FFF2-40B4-BE49-F238E27FC236}">
                <a16:creationId xmlns:a16="http://schemas.microsoft.com/office/drawing/2014/main" id="{F2F2559B-F3A1-9B92-7645-E48D9013C38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48127">
            <a:off x="7458284" y="-1741294"/>
            <a:ext cx="3898900" cy="3390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1E80970-803C-CEB9-48D3-68A96749792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52824" y="227922"/>
            <a:ext cx="2243596" cy="176571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D2D45A95-E99E-A10C-0978-98761C8F4F2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73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80993-157B-0D08-6EC3-0742006A3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Untertitel 2">
            <a:extLst>
              <a:ext uri="{FF2B5EF4-FFF2-40B4-BE49-F238E27FC236}">
                <a16:creationId xmlns:a16="http://schemas.microsoft.com/office/drawing/2014/main" id="{5E9458BB-949E-247F-9385-EAEB882D0E99}"/>
              </a:ext>
            </a:extLst>
          </p:cNvPr>
          <p:cNvSpPr txBox="1">
            <a:spLocks/>
          </p:cNvSpPr>
          <p:nvPr/>
        </p:nvSpPr>
        <p:spPr>
          <a:xfrm>
            <a:off x="1509763" y="1202068"/>
            <a:ext cx="9746813" cy="5074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600"/>
              </a:lnSpc>
              <a:buBlip>
                <a:blip r:embed="rId3"/>
              </a:buBlip>
            </a:pPr>
            <a:r>
              <a:rPr lang="en-US" altLang="en-US" sz="1800" b="1" dirty="0">
                <a:latin typeface="Halyard Display" pitchFamily="2" charset="77"/>
              </a:rPr>
              <a:t>Amber </a:t>
            </a:r>
            <a:r>
              <a:rPr lang="en-US" altLang="en-US" sz="1800" b="1" dirty="0" err="1">
                <a:latin typeface="Halyard Display" pitchFamily="2" charset="77"/>
              </a:rPr>
              <a:t>Clisso</a:t>
            </a:r>
            <a:r>
              <a:rPr lang="en-US" altLang="en-US" sz="1800" dirty="0">
                <a:latin typeface="Halyard Display" pitchFamily="2" charset="77"/>
              </a:rPr>
              <a:t>, Sales Assistant   </a:t>
            </a:r>
            <a:r>
              <a:rPr lang="en-US" altLang="en-US" sz="1400" dirty="0" err="1">
                <a:solidFill>
                  <a:srgbClr val="00B0F0"/>
                </a:solidFill>
                <a:latin typeface="Arial" panose="020B0604020202020204" pitchFamily="34" charset="0"/>
                <a:hlinkClick r:id="rId4"/>
              </a:rPr>
              <a:t>aclisso@lachdiamond.com</a:t>
            </a:r>
            <a:br>
              <a:rPr lang="en-US" altLang="en-US" sz="20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She has been with </a:t>
            </a:r>
            <a:r>
              <a:rPr lang="en-US" altLang="en-US" sz="1200" dirty="0" err="1">
                <a:latin typeface="Arial" panose="020B0604020202020204" pitchFamily="34" charset="0"/>
              </a:rPr>
              <a:t>Lach</a:t>
            </a:r>
            <a:r>
              <a:rPr lang="en-US" altLang="en-US" sz="1200" dirty="0">
                <a:latin typeface="Arial" panose="020B0604020202020204" pitchFamily="34" charset="0"/>
              </a:rPr>
              <a:t> Diamond for 24 years. Works directly with salesmen, assists with quoting and handles all orders and processing.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600"/>
              </a:lnSpc>
              <a:buBlip>
                <a:blip r:embed="rId3"/>
              </a:buBlip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Randy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Prafke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Manager of Operations   </a:t>
            </a:r>
            <a:r>
              <a:rPr lang="en-US" altLang="en-US" sz="1400" dirty="0" err="1">
                <a:solidFill>
                  <a:srgbClr val="00B0F0"/>
                </a:solidFill>
                <a:latin typeface="Arial" panose="020B0604020202020204" pitchFamily="34" charset="0"/>
                <a:hlinkClick r:id="rId5"/>
              </a:rPr>
              <a:t>rprafke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hlinkClick r:id="rId5"/>
              </a:rPr>
              <a:t>@</a:t>
            </a:r>
            <a:r>
              <a:rPr kumimoji="0" lang="en-US" altLang="en-US" sz="140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hlinkClick r:id="rId5"/>
              </a:rPr>
              <a:t>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 has been with </a:t>
            </a:r>
            <a:r>
              <a:rPr kumimoji="0" lang="en-US" altLang="en-US" sz="12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Lach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Diamond for 39 years.  Oversees all production, works with the </a:t>
            </a:r>
            <a:r>
              <a:rPr kumimoji="0" lang="en-US" altLang="en-US" sz="12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Lach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Diamond sales team, and advises on engineering.</a:t>
            </a:r>
            <a:b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P. J. Agnew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National Sales Manager   </a:t>
            </a:r>
            <a:r>
              <a:rPr kumimoji="0" lang="en-US" altLang="en-US" sz="140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6"/>
              </a:rPr>
              <a:t>pagnew@lachdiamond.com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 has been in the industrial tooling industry for 25 years – 15 years with </a:t>
            </a:r>
            <a:r>
              <a:rPr kumimoji="0" lang="en-US" altLang="en-US" sz="12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Lach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Diamond. Oversees sales with team member, distributors, manufacturer’s reps, and end-users.</a:t>
            </a:r>
            <a:b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Jim Johnson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Sales (woodworking industry)   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7"/>
              </a:rPr>
              <a:t>jjohnson@lachdiamond.com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He has been with </a:t>
            </a:r>
            <a:r>
              <a:rPr lang="en-US" altLang="en-US" sz="1200" dirty="0" err="1">
                <a:solidFill>
                  <a:prstClr val="white"/>
                </a:solidFill>
                <a:latin typeface="Arial" panose="020B0604020202020204" pitchFamily="34" charset="0"/>
              </a:rPr>
              <a:t>Lach</a:t>
            </a: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 Diamond for 35 years.  Specialty in woodworking sales &amp; related aspects, quotes, and provides support/technical assistance to reps and end users.</a:t>
            </a:r>
            <a:b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endParaRPr lang="en-US" altLang="en-US" sz="1200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Mike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Kruisenga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Sales (metal/woodworking industry)   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8"/>
              </a:rPr>
              <a:t>mkruisenga@lachdiamond.com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Our newest employee with an industrial background in manufacturing and sheet metal. Assists in tooling applications, quotes, technical inquires and service to distributors and end users.</a:t>
            </a:r>
            <a:b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endParaRPr lang="en-US" altLang="en-US" sz="1200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Annabelle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Lach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Vice President   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9"/>
              </a:rPr>
              <a:t>alach@lachdiamond.com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Together with her father Horst </a:t>
            </a:r>
            <a:r>
              <a:rPr lang="en-US" altLang="en-US" sz="1200" dirty="0" err="1">
                <a:solidFill>
                  <a:prstClr val="white"/>
                </a:solidFill>
                <a:latin typeface="Arial" panose="020B0604020202020204" pitchFamily="34" charset="0"/>
              </a:rPr>
              <a:t>Lach</a:t>
            </a: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, she continues </a:t>
            </a:r>
            <a:r>
              <a:rPr lang="en-US" altLang="en-US" sz="1200" dirty="0" err="1">
                <a:solidFill>
                  <a:prstClr val="white"/>
                </a:solidFill>
                <a:latin typeface="Arial" panose="020B0604020202020204" pitchFamily="34" charset="0"/>
              </a:rPr>
              <a:t>Lach’s</a:t>
            </a: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 commitment to innovation and long-term growth as a family business.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798BAA65-1A6B-2CDC-7F30-BA6806722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917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Get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touch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with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us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3" name="Grafik 2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0685A097-4474-B8EB-82B1-058B4F69BE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67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69859-4121-E3F3-7B7F-2F909714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hlinkClick r:id="rId3"/>
            <a:extLst>
              <a:ext uri="{FF2B5EF4-FFF2-40B4-BE49-F238E27FC236}">
                <a16:creationId xmlns:a16="http://schemas.microsoft.com/office/drawing/2014/main" id="{C3CC084A-D49E-ECCF-E24B-B62D333F52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10764"/>
            <a:ext cx="12185103" cy="3269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ABE9076-778C-0BFA-DAE2-F4E35BF2D436}"/>
              </a:ext>
            </a:extLst>
          </p:cNvPr>
          <p:cNvSpPr/>
          <p:nvPr/>
        </p:nvSpPr>
        <p:spPr>
          <a:xfrm>
            <a:off x="7531368" y="4136643"/>
            <a:ext cx="2353733" cy="2353733"/>
          </a:xfrm>
          <a:prstGeom prst="ellipse">
            <a:avLst/>
          </a:prstGeom>
          <a:solidFill>
            <a:srgbClr val="002554"/>
          </a:solidFill>
          <a:ln w="317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53DC9B72-3515-8B7D-8CE5-9009FC32D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917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Explore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website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5" name="Grafik 4" descr="Ein Bild, das Muster, Screenshot, Grafiken, Quadrat enthält.&#10;&#10;Automatisch generierte Beschreibung">
            <a:extLst>
              <a:ext uri="{FF2B5EF4-FFF2-40B4-BE49-F238E27FC236}">
                <a16:creationId xmlns:a16="http://schemas.microsoft.com/office/drawing/2014/main" id="{AB993B0F-84D4-44B5-9A57-C1E6EC5641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733" y="4497598"/>
            <a:ext cx="1650733" cy="1650733"/>
          </a:xfrm>
          <a:prstGeom prst="rect">
            <a:avLst/>
          </a:prstGeom>
        </p:spPr>
      </p:pic>
      <p:sp>
        <p:nvSpPr>
          <p:cNvPr id="9" name="Untertitel 2">
            <a:extLst>
              <a:ext uri="{FF2B5EF4-FFF2-40B4-BE49-F238E27FC236}">
                <a16:creationId xmlns:a16="http://schemas.microsoft.com/office/drawing/2014/main" id="{77537395-F497-4B6E-342C-A088915D1033}"/>
              </a:ext>
            </a:extLst>
          </p:cNvPr>
          <p:cNvSpPr txBox="1">
            <a:spLocks/>
          </p:cNvSpPr>
          <p:nvPr/>
        </p:nvSpPr>
        <p:spPr>
          <a:xfrm>
            <a:off x="3716103" y="5084519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dirty="0" err="1">
                <a:solidFill>
                  <a:srgbClr val="00B0F0"/>
                </a:solidFill>
                <a:latin typeface="Halyard Display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www.lachdiamond.com</a:t>
            </a:r>
            <a:br>
              <a:rPr lang="de-DE" dirty="0">
                <a:solidFill>
                  <a:srgbClr val="00B0F0"/>
                </a:solidFill>
                <a:latin typeface="Halyard Display" pitchFamily="2" charset="77"/>
              </a:rPr>
            </a:br>
            <a:endParaRPr lang="de-DE" dirty="0">
              <a:solidFill>
                <a:srgbClr val="00B0F0"/>
              </a:solidFill>
              <a:latin typeface="Halyard Display" pitchFamily="2" charset="77"/>
            </a:endParaRP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7BD3F53-4994-B2CD-2159-6835A5B11A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3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B26-5B65-82A1-5A2E-04158F402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CFE3D062-9B61-CB6C-C06F-835563A01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9" y="3249643"/>
            <a:ext cx="9149492" cy="917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dirty="0" err="1">
                <a:latin typeface="Halyard Display" pitchFamily="2" charset="77"/>
              </a:rPr>
              <a:t>Thank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you</a:t>
            </a:r>
            <a:r>
              <a:rPr lang="de-DE" dirty="0">
                <a:latin typeface="Halyard Display" pitchFamily="2" charset="77"/>
              </a:rPr>
              <a:t>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8504669-65BA-5293-5708-15E79950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5301" y="1983352"/>
            <a:ext cx="4621965" cy="1266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9143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E5B38-E6B8-F42B-803E-61C96DA21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EAD9B9D1-36CD-42F9-9554-B93E08783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Product</a:t>
            </a:r>
            <a:r>
              <a:rPr lang="de-DE" sz="3600" dirty="0">
                <a:latin typeface="Halyard Display" pitchFamily="2" charset="77"/>
              </a:rPr>
              <a:t> Range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F701A71-2B76-B188-F448-4BE2293BE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-50292" y="49049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E1C3537-188A-E549-FC09-41E9F1E801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576"/>
              </p:ext>
            </p:extLst>
          </p:nvPr>
        </p:nvGraphicFramePr>
        <p:xfrm>
          <a:off x="-719162" y="1999461"/>
          <a:ext cx="10186702" cy="3662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3351">
                  <a:extLst>
                    <a:ext uri="{9D8B030D-6E8A-4147-A177-3AD203B41FA5}">
                      <a16:colId xmlns:a16="http://schemas.microsoft.com/office/drawing/2014/main" val="1053209177"/>
                    </a:ext>
                  </a:extLst>
                </a:gridCol>
                <a:gridCol w="5093351">
                  <a:extLst>
                    <a:ext uri="{9D8B030D-6E8A-4147-A177-3AD203B41FA5}">
                      <a16:colId xmlns:a16="http://schemas.microsoft.com/office/drawing/2014/main" val="210285734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max.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length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370 mm (14.50”)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from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gage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042084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max.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face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/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bore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tooling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 200 mm (8”)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092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End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min.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5 mm (2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flutes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), 2 mm (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single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flute)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1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Reamers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min.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6 mm (2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flutes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41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Tools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needing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rotary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grind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max.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length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370 mm (14.50”)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from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gage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55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Saw blades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max.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765 mm (30”)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44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Drills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min.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3 mm (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special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type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applications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74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PCD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inserts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available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in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various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dimensions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957453"/>
                  </a:ext>
                </a:extLst>
              </a:tr>
            </a:tbl>
          </a:graphicData>
        </a:graphic>
      </p:graphicFrame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DE9BC4FD-9364-7E8C-CBCD-D27522CC3E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F52A8EE-BE77-72D0-E13F-7746FBC03C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57905">
            <a:off x="6889928" y="2563376"/>
            <a:ext cx="7770327" cy="435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717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47C0-587C-2D61-3E00-01AFB09AA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46FA93D5-835C-6769-9F9C-932F6C865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Tool </a:t>
            </a:r>
            <a:r>
              <a:rPr lang="de-DE" sz="3600" dirty="0" err="1">
                <a:latin typeface="Halyard Display" pitchFamily="2" charset="77"/>
              </a:rPr>
              <a:t>Servicing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6566F8-7C0E-850E-5005-D0FD157F3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-50292" y="49049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DF54B71B-A628-05EB-5C33-963AE9D741C2}"/>
              </a:ext>
            </a:extLst>
          </p:cNvPr>
          <p:cNvSpPr txBox="1">
            <a:spLocks/>
          </p:cNvSpPr>
          <p:nvPr/>
        </p:nvSpPr>
        <p:spPr>
          <a:xfrm>
            <a:off x="1278924" y="1301859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1800" dirty="0">
                <a:latin typeface="Arial" panose="020B0604020202020204" pitchFamily="34" charset="0"/>
              </a:rPr>
              <a:t>Lead times</a:t>
            </a:r>
            <a:endParaRPr lang="de-DE" altLang="en-US" sz="1800" dirty="0">
              <a:latin typeface="Arial" panose="020B0604020202020204" pitchFamily="34" charset="0"/>
            </a:endParaRP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8EBDAE8E-0969-AC30-3615-223617934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511376"/>
              </p:ext>
            </p:extLst>
          </p:nvPr>
        </p:nvGraphicFramePr>
        <p:xfrm>
          <a:off x="1" y="2212474"/>
          <a:ext cx="10524528" cy="2758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2388">
                  <a:extLst>
                    <a:ext uri="{9D8B030D-6E8A-4147-A177-3AD203B41FA5}">
                      <a16:colId xmlns:a16="http://schemas.microsoft.com/office/drawing/2014/main" val="1053209177"/>
                    </a:ext>
                  </a:extLst>
                </a:gridCol>
                <a:gridCol w="4042140">
                  <a:extLst>
                    <a:ext uri="{9D8B030D-6E8A-4147-A177-3AD203B41FA5}">
                      <a16:colId xmlns:a16="http://schemas.microsoft.com/office/drawing/2014/main" val="2411772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Regrinds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1– 3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042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Retips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3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*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1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Turning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/Grooving/Threading/Milling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inserts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3 – 6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41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Milling/Drilling/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/Saw Blades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steel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or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carbide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body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6 – 8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55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Milling/Drilling/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preform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carbide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body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8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44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Milling/Drilling/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integrated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shank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type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9 – 11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741744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3EC9156C-B990-8A35-4BB1-939D342DF0DB}"/>
              </a:ext>
            </a:extLst>
          </p:cNvPr>
          <p:cNvSpPr txBox="1"/>
          <p:nvPr/>
        </p:nvSpPr>
        <p:spPr>
          <a:xfrm>
            <a:off x="3047571" y="5327366"/>
            <a:ext cx="5439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*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can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be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as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short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as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1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day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per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circumstance</a:t>
            </a:r>
            <a:endParaRPr lang="de-DE" sz="1100" dirty="0">
              <a:solidFill>
                <a:schemeClr val="tx1">
                  <a:alpha val="49572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6C9CF0C3-D7A9-BCEF-0A7D-871C444C7F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300E864-F291-80B6-7EED-DD48F678E7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57905">
            <a:off x="6889928" y="2563376"/>
            <a:ext cx="7770327" cy="435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9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932C7-EC58-741A-33B8-D28BA9134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1A201B1D-7606-D1B4-3B05-A1B50DA62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latin typeface="Halyard Display" pitchFamily="2" charset="77"/>
              </a:rPr>
              <a:t>Innovative </a:t>
            </a:r>
            <a:r>
              <a:rPr lang="de-DE" sz="3600" dirty="0" err="1">
                <a:latin typeface="Halyard Display" pitchFamily="2" charset="77"/>
              </a:rPr>
              <a:t>precision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DNA</a:t>
            </a:r>
            <a:br>
              <a:rPr lang="de-DE" sz="3600" dirty="0">
                <a:latin typeface="Halyard Display" pitchFamily="2" charset="77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–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over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100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years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know-how</a:t>
            </a: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E756BDAA-7FBA-16CF-71F9-ECC78BB3CEF5}"/>
              </a:ext>
            </a:extLst>
          </p:cNvPr>
          <p:cNvSpPr txBox="1">
            <a:spLocks/>
          </p:cNvSpPr>
          <p:nvPr/>
        </p:nvSpPr>
        <p:spPr>
          <a:xfrm>
            <a:off x="2407851" y="1729951"/>
            <a:ext cx="9626771" cy="41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Jakob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establishes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 as a jewelry cutting and grinding workshop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in Hanau, Germany</a:t>
            </a:r>
            <a:br>
              <a:rPr lang="de-DE" altLang="en-US" sz="1600" dirty="0">
                <a:latin typeface="Arial" panose="020B0604020202020204" pitchFamily="34" charset="0"/>
              </a:rPr>
            </a:br>
            <a:endParaRPr lang="de-DE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Industrial diamonds and diamond tools are added to the portfolio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Horst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, together with GE, develops the first PCD tool – true ‘pioneer of diamond tooling’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Diamond, USA, opens as a sales office for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Diamant,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servicing the North American market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starts producing and manufacturing diamond tooling for the processing of wood,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all wood-like materials and plastics for the wood, furniture and flooring industries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75474BB9-5581-EE1F-4C34-AB3B2C128394}"/>
              </a:ext>
            </a:extLst>
          </p:cNvPr>
          <p:cNvSpPr txBox="1">
            <a:spLocks/>
          </p:cNvSpPr>
          <p:nvPr/>
        </p:nvSpPr>
        <p:spPr>
          <a:xfrm>
            <a:off x="1344142" y="2066257"/>
            <a:ext cx="140867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1922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5EEE90C3-1976-10BA-6B6D-C86A60330276}"/>
              </a:ext>
            </a:extLst>
          </p:cNvPr>
          <p:cNvSpPr txBox="1">
            <a:spLocks/>
          </p:cNvSpPr>
          <p:nvPr/>
        </p:nvSpPr>
        <p:spPr>
          <a:xfrm>
            <a:off x="1329726" y="2949413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1932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A6CF7E59-2031-DEE1-AF6F-58EED5847D90}"/>
              </a:ext>
            </a:extLst>
          </p:cNvPr>
          <p:cNvSpPr txBox="1">
            <a:spLocks/>
          </p:cNvSpPr>
          <p:nvPr/>
        </p:nvSpPr>
        <p:spPr>
          <a:xfrm>
            <a:off x="1329726" y="3597707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1973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E68E5E17-7D46-7328-48C5-20443AD3C631}"/>
              </a:ext>
            </a:extLst>
          </p:cNvPr>
          <p:cNvSpPr txBox="1">
            <a:spLocks/>
          </p:cNvSpPr>
          <p:nvPr/>
        </p:nvSpPr>
        <p:spPr>
          <a:xfrm>
            <a:off x="1344142" y="4232794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1982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722C2A9E-A7BB-6F47-211E-FFE5322015BC}"/>
              </a:ext>
            </a:extLst>
          </p:cNvPr>
          <p:cNvSpPr txBox="1">
            <a:spLocks/>
          </p:cNvSpPr>
          <p:nvPr/>
        </p:nvSpPr>
        <p:spPr>
          <a:xfrm>
            <a:off x="1344142" y="5107545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1986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828F8803-EFC6-6CE8-9A97-A24DCE1286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1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2DED1-2E5B-2239-C8F2-AF90BEDBA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7CC864EF-EB81-BACB-9EEB-961D949FDAC8}"/>
              </a:ext>
            </a:extLst>
          </p:cNvPr>
          <p:cNvSpPr txBox="1">
            <a:spLocks/>
          </p:cNvSpPr>
          <p:nvPr/>
        </p:nvSpPr>
        <p:spPr>
          <a:xfrm>
            <a:off x="2782755" y="1685247"/>
            <a:ext cx="9626771" cy="41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 presents the universal diamond grinding machines EDG for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spark erosion processing of PCD, initially developed for </a:t>
            </a:r>
            <a:r>
              <a:rPr lang="en-US" altLang="en-US" sz="1600" dirty="0" err="1">
                <a:latin typeface="Arial" panose="020B0604020202020204" pitchFamily="34" charset="0"/>
              </a:rPr>
              <a:t>Lach's</a:t>
            </a:r>
            <a:r>
              <a:rPr lang="en-US" altLang="en-US" sz="1600" dirty="0">
                <a:latin typeface="Arial" panose="020B0604020202020204" pitchFamily="34" charset="0"/>
              </a:rPr>
              <a:t> own production.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These machines are now sold and used all over the world.</a:t>
            </a:r>
            <a:br>
              <a:rPr lang="de-DE" altLang="en-US" sz="1600" dirty="0">
                <a:latin typeface="Arial" panose="020B0604020202020204" pitchFamily="34" charset="0"/>
              </a:rPr>
            </a:br>
            <a:endParaRPr lang="de-DE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starts manufacturing diamond tooling for the automobile and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accessory industry, aircraft and aerospace industry.</a:t>
            </a:r>
            <a:br>
              <a:rPr lang="en-US" altLang="en-US" sz="1600" dirty="0">
                <a:latin typeface="Arial" panose="020B0604020202020204" pitchFamily="34" charset="0"/>
              </a:rPr>
            </a:b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		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 introduces the patented chip breaker for the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		“short-chip-turning” of aluminum.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4C27270E-BC66-57C5-A245-30FB123D1EBD}"/>
              </a:ext>
            </a:extLst>
          </p:cNvPr>
          <p:cNvSpPr txBox="1">
            <a:spLocks/>
          </p:cNvSpPr>
          <p:nvPr/>
        </p:nvSpPr>
        <p:spPr>
          <a:xfrm>
            <a:off x="1719046" y="2021553"/>
            <a:ext cx="140867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1987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64815983-0928-57D5-A95D-463F306AA5D4}"/>
              </a:ext>
            </a:extLst>
          </p:cNvPr>
          <p:cNvSpPr txBox="1">
            <a:spLocks/>
          </p:cNvSpPr>
          <p:nvPr/>
        </p:nvSpPr>
        <p:spPr>
          <a:xfrm>
            <a:off x="1704630" y="3167881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1999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6220D556-BB07-3E7E-F360-824145891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latin typeface="Halyard Display" pitchFamily="2" charset="77"/>
              </a:rPr>
              <a:t>Innovative </a:t>
            </a:r>
            <a:r>
              <a:rPr lang="de-DE" sz="3600" dirty="0" err="1">
                <a:latin typeface="Halyard Display" pitchFamily="2" charset="77"/>
              </a:rPr>
              <a:t>precision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DNA</a:t>
            </a:r>
            <a:br>
              <a:rPr lang="de-DE" sz="3600" dirty="0">
                <a:latin typeface="Halyard Display" pitchFamily="2" charset="77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–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over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100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years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know-how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51AA5D8-ECE9-5FEC-AC4A-C12F038307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12" name="Grafik 11" descr="Ein Bild, das Design enthält.&#10;&#10;Automatisch generierte Beschreibung">
            <a:extLst>
              <a:ext uri="{FF2B5EF4-FFF2-40B4-BE49-F238E27FC236}">
                <a16:creationId xmlns:a16="http://schemas.microsoft.com/office/drawing/2014/main" id="{0FDF59B5-065B-ED1A-0E9D-491CA80F0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148478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40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DAB2-BB44-881A-F3B1-1E19D34D2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2">
            <a:extLst>
              <a:ext uri="{FF2B5EF4-FFF2-40B4-BE49-F238E27FC236}">
                <a16:creationId xmlns:a16="http://schemas.microsoft.com/office/drawing/2014/main" id="{CD62A740-E730-D3AD-96D2-F85A7795A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latin typeface="Halyard Display" pitchFamily="2" charset="77"/>
              </a:rPr>
              <a:t>Innovative </a:t>
            </a:r>
            <a:r>
              <a:rPr lang="de-DE" sz="3600" dirty="0" err="1">
                <a:latin typeface="Halyard Display" pitchFamily="2" charset="77"/>
              </a:rPr>
              <a:t>precision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DNA</a:t>
            </a:r>
            <a:br>
              <a:rPr lang="de-DE" sz="3600" dirty="0">
                <a:latin typeface="Halyard Display" pitchFamily="2" charset="77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–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over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100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years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know-how</a:t>
            </a: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A41FDE10-5EF5-1B45-95A9-60DFF257E719}"/>
              </a:ext>
            </a:extLst>
          </p:cNvPr>
          <p:cNvSpPr txBox="1">
            <a:spLocks/>
          </p:cNvSpPr>
          <p:nvPr/>
        </p:nvSpPr>
        <p:spPr>
          <a:xfrm>
            <a:off x="2403945" y="1629559"/>
            <a:ext cx="9626771" cy="41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The </a:t>
            </a:r>
            <a:r>
              <a:rPr lang="en-US" altLang="en-US" sz="1600" dirty="0" err="1">
                <a:latin typeface="Arial" panose="020B0604020202020204" pitchFamily="34" charset="0"/>
              </a:rPr>
              <a:t>monoblock</a:t>
            </a:r>
            <a:r>
              <a:rPr lang="en-US" altLang="en-US" sz="1600" dirty="0">
                <a:latin typeface="Arial" panose="020B0604020202020204" pitchFamily="34" charset="0"/>
              </a:rPr>
              <a:t> diamond milling cutter »</a:t>
            </a:r>
            <a:r>
              <a:rPr lang="en-US" altLang="en-US" sz="1600" dirty="0" err="1">
                <a:latin typeface="Arial" panose="020B0604020202020204" pitchFamily="34" charset="0"/>
              </a:rPr>
              <a:t>dia</a:t>
            </a:r>
            <a:r>
              <a:rPr lang="en-US" altLang="en-US" sz="1600" dirty="0">
                <a:latin typeface="Arial" panose="020B0604020202020204" pitchFamily="34" charset="0"/>
              </a:rPr>
              <a:t>-compact« wins the Hessian Innovation prize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for high-speed machining (HSM) of aluminum and plastics</a:t>
            </a:r>
            <a:br>
              <a:rPr lang="de-DE" altLang="en-US" sz="1600" dirty="0">
                <a:latin typeface="Arial" panose="020B0604020202020204" pitchFamily="34" charset="0"/>
              </a:rPr>
            </a:br>
            <a:endParaRPr lang="de-DE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The PCD end mill »multiple cut« wins the AIRTEC Award for use in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unstable elements of fiber reinforced materials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begins expanding marketplace footprint for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various special non-ferrous alloys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celebrates 40 years of providing our service to help industries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grow and innovate. Thankful for our customers and their input that continues to be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a part of our innovational growth.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32F01018-D330-51BC-4503-DFD61437AA07}"/>
              </a:ext>
            </a:extLst>
          </p:cNvPr>
          <p:cNvSpPr txBox="1">
            <a:spLocks/>
          </p:cNvSpPr>
          <p:nvPr/>
        </p:nvSpPr>
        <p:spPr>
          <a:xfrm>
            <a:off x="1344142" y="1962490"/>
            <a:ext cx="140867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2004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4E2B4D7-0637-9902-C438-C9928FFB35C1}"/>
              </a:ext>
            </a:extLst>
          </p:cNvPr>
          <p:cNvSpPr txBox="1">
            <a:spLocks/>
          </p:cNvSpPr>
          <p:nvPr/>
        </p:nvSpPr>
        <p:spPr>
          <a:xfrm>
            <a:off x="1329726" y="2864464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2006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0285B914-ECF0-582D-43BB-32C343A040AC}"/>
              </a:ext>
            </a:extLst>
          </p:cNvPr>
          <p:cNvSpPr txBox="1">
            <a:spLocks/>
          </p:cNvSpPr>
          <p:nvPr/>
        </p:nvSpPr>
        <p:spPr>
          <a:xfrm>
            <a:off x="1344142" y="3756659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2010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047AD801-5C75-8745-E106-229107EB004D}"/>
              </a:ext>
            </a:extLst>
          </p:cNvPr>
          <p:cNvSpPr txBox="1">
            <a:spLocks/>
          </p:cNvSpPr>
          <p:nvPr/>
        </p:nvSpPr>
        <p:spPr>
          <a:xfrm>
            <a:off x="1344142" y="4640522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2022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88573B2B-7438-CF32-2836-52D41ABC5C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8475651-FAAD-DA08-CB2D-AC0F8447E7FC}"/>
              </a:ext>
            </a:extLst>
          </p:cNvPr>
          <p:cNvGrpSpPr/>
          <p:nvPr/>
        </p:nvGrpSpPr>
        <p:grpSpPr>
          <a:xfrm>
            <a:off x="0" y="0"/>
            <a:ext cx="1912380" cy="6858000"/>
            <a:chOff x="0" y="0"/>
            <a:chExt cx="1912380" cy="6858000"/>
          </a:xfrm>
        </p:grpSpPr>
        <p:pic>
          <p:nvPicPr>
            <p:cNvPr id="14" name="Grafik 13" descr="Ein Bild, das Silber, Im Haus enthält.&#10;&#10;Automatisch generierte Beschreibung">
              <a:extLst>
                <a:ext uri="{FF2B5EF4-FFF2-40B4-BE49-F238E27FC236}">
                  <a16:creationId xmlns:a16="http://schemas.microsoft.com/office/drawing/2014/main" id="{824880CE-3492-A9EA-679F-10836B138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"/>
              <a:ext cx="1416908" cy="6857999"/>
            </a:xfrm>
            <a:prstGeom prst="rect">
              <a:avLst/>
            </a:prstGeom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13CDAE3F-FA38-D0D3-634C-F1D4336563CE}"/>
                </a:ext>
              </a:extLst>
            </p:cNvPr>
            <p:cNvSpPr/>
            <p:nvPr/>
          </p:nvSpPr>
          <p:spPr>
            <a:xfrm>
              <a:off x="0" y="0"/>
              <a:ext cx="1416908" cy="2531533"/>
            </a:xfrm>
            <a:prstGeom prst="rect">
              <a:avLst/>
            </a:prstGeom>
            <a:gradFill>
              <a:gsLst>
                <a:gs pos="49000">
                  <a:schemeClr val="bg1">
                    <a:alpha val="53943"/>
                  </a:schemeClr>
                </a:gs>
                <a:gs pos="99000">
                  <a:schemeClr val="accent4">
                    <a:lumMod val="75000"/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D32B83DB-BB89-B9F8-7FDA-1CE0237D0D15}"/>
                </a:ext>
              </a:extLst>
            </p:cNvPr>
            <p:cNvSpPr txBox="1"/>
            <p:nvPr/>
          </p:nvSpPr>
          <p:spPr>
            <a:xfrm>
              <a:off x="108980" y="288889"/>
              <a:ext cx="1803400" cy="89255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</a:rPr>
                <a:t>Hessian</a:t>
              </a:r>
              <a:r>
                <a:rPr lang="de-DE" sz="1200" dirty="0">
                  <a:latin typeface="Arial" panose="020B0604020202020204" pitchFamily="34" charset="0"/>
                </a:rPr>
                <a:t> </a:t>
              </a:r>
              <a:br>
                <a:rPr lang="de-DE" sz="1200" dirty="0">
                  <a:latin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</a:rPr>
                <a:t>Innovation</a:t>
              </a:r>
              <a:br>
                <a:rPr lang="de-DE" sz="1200" dirty="0">
                  <a:latin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</a:rPr>
                <a:t>Prize</a:t>
              </a:r>
              <a:br>
                <a:rPr lang="de-DE" sz="1200" dirty="0">
                  <a:latin typeface="Arial" panose="020B0604020202020204" pitchFamily="34" charset="0"/>
                </a:rPr>
              </a:br>
              <a:r>
                <a:rPr lang="de-DE" sz="1600" dirty="0">
                  <a:latin typeface="Arial" panose="020B0604020202020204" pitchFamily="34" charset="0"/>
                </a:rPr>
                <a:t>2004</a:t>
              </a: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91C99B33-5EF1-B90D-F01A-3F9C32475B00}"/>
                </a:ext>
              </a:extLst>
            </p:cNvPr>
            <p:cNvSpPr/>
            <p:nvPr/>
          </p:nvSpPr>
          <p:spPr>
            <a:xfrm rot="10800000">
              <a:off x="0" y="4326467"/>
              <a:ext cx="1416908" cy="2531533"/>
            </a:xfrm>
            <a:prstGeom prst="rect">
              <a:avLst/>
            </a:prstGeom>
            <a:gradFill>
              <a:gsLst>
                <a:gs pos="49000">
                  <a:schemeClr val="bg1">
                    <a:alpha val="53943"/>
                  </a:schemeClr>
                </a:gs>
                <a:gs pos="99000">
                  <a:schemeClr val="accent4">
                    <a:lumMod val="75000"/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68B7A146-B313-E598-E830-C7EF49A08637}"/>
              </a:ext>
            </a:extLst>
          </p:cNvPr>
          <p:cNvGrpSpPr/>
          <p:nvPr/>
        </p:nvGrpSpPr>
        <p:grpSpPr>
          <a:xfrm>
            <a:off x="8675965" y="2610804"/>
            <a:ext cx="3516034" cy="2096947"/>
            <a:chOff x="235004" y="4921157"/>
            <a:chExt cx="3516034" cy="2096947"/>
          </a:xfrm>
        </p:grpSpPr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54AE6851-5DE8-33F0-0761-AC6C4804F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004" y="4921157"/>
              <a:ext cx="3354751" cy="2096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3C5A34A7-D9DC-1551-59D2-639AA86F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4061" y="5722903"/>
              <a:ext cx="1716977" cy="8167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66921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6877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1135-31EA-6D09-FBF0-14FA26D3C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B967203-DEA7-A8C6-D978-9E22D737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What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PCD?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EA5DE9D5-2C12-C59B-BF31-0C7B38F05496}"/>
              </a:ext>
            </a:extLst>
          </p:cNvPr>
          <p:cNvSpPr txBox="1">
            <a:spLocks/>
          </p:cNvSpPr>
          <p:nvPr/>
        </p:nvSpPr>
        <p:spPr>
          <a:xfrm>
            <a:off x="3271066" y="1629559"/>
            <a:ext cx="7001864" cy="270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PCD stands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latin typeface="Arial" panose="020B0604020202020204" pitchFamily="34" charset="0"/>
              </a:rPr>
              <a:t>P</a:t>
            </a:r>
            <a:r>
              <a:rPr lang="de-DE" sz="1800" dirty="0" err="1">
                <a:latin typeface="Arial" panose="020B0604020202020204" pitchFamily="34" charset="0"/>
              </a:rPr>
              <a:t>oly</a:t>
            </a:r>
            <a:r>
              <a:rPr lang="de-DE" sz="1800" b="1" dirty="0" err="1">
                <a:latin typeface="Arial" panose="020B0604020202020204" pitchFamily="34" charset="0"/>
              </a:rPr>
              <a:t>C</a:t>
            </a:r>
            <a:r>
              <a:rPr lang="de-DE" sz="1800" dirty="0" err="1">
                <a:latin typeface="Arial" panose="020B0604020202020204" pitchFamily="34" charset="0"/>
              </a:rPr>
              <a:t>rystalline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>
                <a:latin typeface="Arial" panose="020B0604020202020204" pitchFamily="34" charset="0"/>
              </a:rPr>
              <a:t>D</a:t>
            </a:r>
            <a:r>
              <a:rPr lang="de-DE" sz="1800" dirty="0">
                <a:latin typeface="Arial" panose="020B0604020202020204" pitchFamily="34" charset="0"/>
              </a:rPr>
              <a:t>iamond</a:t>
            </a: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synthetic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diamond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produced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by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compressing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diamond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powder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under</a:t>
            </a:r>
            <a:r>
              <a:rPr lang="de-DE" sz="1400" dirty="0">
                <a:latin typeface="Arial" panose="020B0604020202020204" pitchFamily="34" charset="0"/>
              </a:rPr>
              <a:t> high </a:t>
            </a:r>
            <a:r>
              <a:rPr lang="de-DE" sz="1400" dirty="0" err="1">
                <a:latin typeface="Arial" panose="020B0604020202020204" pitchFamily="34" charset="0"/>
              </a:rPr>
              <a:t>pressure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temperature</a:t>
            </a:r>
            <a:endParaRPr lang="de-DE" sz="14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exceptional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hardness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wear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resistance</a:t>
            </a:r>
            <a:r>
              <a:rPr lang="de-DE" sz="1400" dirty="0">
                <a:latin typeface="Arial" panose="020B0604020202020204" pitchFamily="34" charset="0"/>
              </a:rPr>
              <a:t>, and thermal </a:t>
            </a:r>
            <a:r>
              <a:rPr lang="de-DE" sz="1400" dirty="0" err="1">
                <a:latin typeface="Arial" panose="020B0604020202020204" pitchFamily="34" charset="0"/>
              </a:rPr>
              <a:t>conductivity</a:t>
            </a:r>
            <a:br>
              <a:rPr lang="de-DE" sz="1400" dirty="0">
                <a:latin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PCD </a:t>
            </a:r>
            <a:r>
              <a:rPr lang="de-DE" sz="1800" dirty="0" err="1">
                <a:latin typeface="Arial" panose="020B0604020202020204" pitchFamily="34" charset="0"/>
              </a:rPr>
              <a:t>is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excellent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cutting</a:t>
            </a:r>
            <a:r>
              <a:rPr lang="de-DE" sz="1800" dirty="0">
                <a:latin typeface="Arial" panose="020B0604020202020204" pitchFamily="34" charset="0"/>
              </a:rPr>
              <a:t>, </a:t>
            </a:r>
            <a:r>
              <a:rPr lang="de-DE" sz="1800" dirty="0" err="1">
                <a:latin typeface="Arial" panose="020B0604020202020204" pitchFamily="34" charset="0"/>
              </a:rPr>
              <a:t>milling</a:t>
            </a:r>
            <a:r>
              <a:rPr lang="de-DE" sz="1800" dirty="0">
                <a:latin typeface="Arial" panose="020B0604020202020204" pitchFamily="34" charset="0"/>
              </a:rPr>
              <a:t> and </a:t>
            </a:r>
            <a:r>
              <a:rPr lang="de-DE" sz="1800" dirty="0" err="1">
                <a:latin typeface="Arial" panose="020B0604020202020204" pitchFamily="34" charset="0"/>
              </a:rPr>
              <a:t>turning</a:t>
            </a:r>
            <a:endParaRPr lang="de-DE" sz="18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>
                <a:latin typeface="Arial" panose="020B0604020202020204" pitchFamily="34" charset="0"/>
              </a:rPr>
              <a:t>non-</a:t>
            </a:r>
            <a:r>
              <a:rPr lang="de-DE" sz="1400" dirty="0" err="1">
                <a:latin typeface="Arial" panose="020B0604020202020204" pitchFamily="34" charset="0"/>
              </a:rPr>
              <a:t>ferrous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metals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wood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foams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various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composite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materials</a:t>
            </a:r>
            <a:endParaRPr lang="de-DE" sz="14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ceramic</a:t>
            </a:r>
            <a:r>
              <a:rPr lang="de-DE" sz="1400" dirty="0">
                <a:latin typeface="Arial" panose="020B0604020202020204" pitchFamily="34" charset="0"/>
              </a:rPr>
              <a:t>, hi-silicon, </a:t>
            </a:r>
            <a:r>
              <a:rPr lang="de-DE" sz="1400" dirty="0" err="1">
                <a:latin typeface="Arial" panose="020B0604020202020204" pitchFamily="34" charset="0"/>
              </a:rPr>
              <a:t>glass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or</a:t>
            </a:r>
            <a:r>
              <a:rPr lang="de-DE" sz="1400" dirty="0">
                <a:latin typeface="Arial" panose="020B0604020202020204" pitchFamily="34" charset="0"/>
              </a:rPr>
              <a:t> abrasive </a:t>
            </a:r>
            <a:r>
              <a:rPr lang="de-DE" sz="1400" dirty="0" err="1">
                <a:latin typeface="Arial" panose="020B0604020202020204" pitchFamily="34" charset="0"/>
              </a:rPr>
              <a:t>materials</a:t>
            </a:r>
            <a:br>
              <a:rPr lang="de-DE" sz="1400" dirty="0">
                <a:latin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</a:endParaRPr>
          </a:p>
          <a:p>
            <a:pPr algn="l">
              <a:lnSpc>
                <a:spcPts val="2400"/>
              </a:lnSpc>
            </a:pPr>
            <a:r>
              <a:rPr lang="de-DE" sz="1600" dirty="0" err="1">
                <a:latin typeface="Arial" panose="020B0604020202020204" pitchFamily="34" charset="0"/>
              </a:rPr>
              <a:t>There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are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several</a:t>
            </a:r>
            <a:r>
              <a:rPr lang="de-DE" sz="1600" dirty="0">
                <a:latin typeface="Arial" panose="020B0604020202020204" pitchFamily="34" charset="0"/>
              </a:rPr>
              <a:t> grades </a:t>
            </a:r>
            <a:r>
              <a:rPr lang="de-DE" sz="1600" dirty="0" err="1">
                <a:latin typeface="Arial" panose="020B0604020202020204" pitchFamily="34" charset="0"/>
              </a:rPr>
              <a:t>of</a:t>
            </a:r>
            <a:r>
              <a:rPr lang="de-DE" sz="1600" dirty="0">
                <a:latin typeface="Arial" panose="020B0604020202020204" pitchFamily="34" charset="0"/>
              </a:rPr>
              <a:t> PCD </a:t>
            </a:r>
            <a:r>
              <a:rPr lang="de-DE" sz="1600" dirty="0" err="1">
                <a:latin typeface="Arial" panose="020B0604020202020204" pitchFamily="34" charset="0"/>
              </a:rPr>
              <a:t>from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several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manufacturers</a:t>
            </a:r>
            <a:r>
              <a:rPr lang="de-DE" sz="1600" dirty="0">
                <a:latin typeface="Arial" panose="020B0604020202020204" pitchFamily="34" charset="0"/>
              </a:rPr>
              <a:t>.</a:t>
            </a:r>
            <a:br>
              <a:rPr lang="de-DE" sz="1600" dirty="0">
                <a:latin typeface="Arial" panose="020B0604020202020204" pitchFamily="34" charset="0"/>
              </a:rPr>
            </a:br>
            <a:r>
              <a:rPr lang="de-DE" sz="1600" dirty="0" err="1">
                <a:latin typeface="Arial" panose="020B0604020202020204" pitchFamily="34" charset="0"/>
              </a:rPr>
              <a:t>Each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has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their</a:t>
            </a:r>
            <a:r>
              <a:rPr lang="de-DE" sz="1600" dirty="0">
                <a:latin typeface="Arial" panose="020B0604020202020204" pitchFamily="34" charset="0"/>
              </a:rPr>
              <a:t> own </a:t>
            </a:r>
            <a:r>
              <a:rPr lang="de-DE" sz="1600" dirty="0" err="1">
                <a:latin typeface="Arial" panose="020B0604020202020204" pitchFamily="34" charset="0"/>
              </a:rPr>
              <a:t>usage</a:t>
            </a:r>
            <a:r>
              <a:rPr lang="de-DE" sz="1600" dirty="0">
                <a:latin typeface="Arial" panose="020B0604020202020204" pitchFamily="34" charset="0"/>
              </a:rPr>
              <a:t> and </a:t>
            </a:r>
            <a:r>
              <a:rPr lang="de-DE" sz="1600" dirty="0" err="1">
                <a:latin typeface="Arial" panose="020B0604020202020204" pitchFamily="34" charset="0"/>
              </a:rPr>
              <a:t>special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applications</a:t>
            </a:r>
            <a:r>
              <a:rPr lang="de-DE" sz="16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21AAEE-9198-3B15-B2FE-4E5E3DA1BB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8554400" y="-489612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324CCAC-A0E8-5E4C-505D-BD6A9645F5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Box, Design enthält.&#10;&#10;Automatisch generierte Beschreibung">
            <a:extLst>
              <a:ext uri="{FF2B5EF4-FFF2-40B4-BE49-F238E27FC236}">
                <a16:creationId xmlns:a16="http://schemas.microsoft.com/office/drawing/2014/main" id="{6FD47279-7C17-2753-2B38-697AB446F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67" y="-261536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7C697C3-F419-11CF-BA7A-BC70DB3330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95" y="208586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F3AFB02-B25D-B3AF-325C-2102C0BC4E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16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1907</Words>
  <Application>Microsoft Macintosh PowerPoint</Application>
  <PresentationFormat>Breitbild</PresentationFormat>
  <Paragraphs>291</Paragraphs>
  <Slides>37</Slides>
  <Notes>34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0" baseType="lpstr">
      <vt:lpstr>Arial</vt:lpstr>
      <vt:lpstr>Halyard Display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Balazova, Martina</dc:creator>
  <cp:lastModifiedBy>Balazova, Martina</cp:lastModifiedBy>
  <cp:revision>213</cp:revision>
  <dcterms:created xsi:type="dcterms:W3CDTF">2025-01-17T06:58:19Z</dcterms:created>
  <dcterms:modified xsi:type="dcterms:W3CDTF">2025-01-27T09:38:51Z</dcterms:modified>
</cp:coreProperties>
</file>